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9144000"/>
  <p:notesSz cx="6718300" cy="9867900"/>
  <p:embeddedFontLs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0" roundtripDataSignature="AMtx7mjIuqDWrRko8rIZIHuT/RoKxqHq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14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05238" y="0"/>
            <a:ext cx="29114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2600"/>
            <a:ext cx="29114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05238" y="9372600"/>
            <a:ext cx="29114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5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7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8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9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3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4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5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6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7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8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9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0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2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3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4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5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6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7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8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8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9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0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0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71513" y="4748213"/>
            <a:ext cx="5375275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38238" y="1233488"/>
            <a:ext cx="4441825" cy="3330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5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6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jpg"/><Relationship Id="rId4" Type="http://schemas.openxmlformats.org/officeDocument/2006/relationships/image" Target="../media/image2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3131839" y="1340768"/>
            <a:ext cx="6012156" cy="5472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of modern technologies in psychological research: Case study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 applications during MACICT Project</a:t>
            </a:r>
            <a:br>
              <a:rPr b="1" lang="pl-PL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pl-PL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pl-PL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-PL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Marta Kowal, Małgorzata Sobol-Kwapińska</a:t>
            </a:r>
            <a:br>
              <a:rPr lang="pl-PL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Institute of Psychology, University of Wroclaw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2nd MACICT Meeting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Wrocław, 23-25 October 2019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156178" y="549275"/>
            <a:ext cx="28370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Psychology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79512" y="3429000"/>
            <a:ext cx="273630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 Conference </a:t>
            </a:r>
            <a:b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Polish Center</a:t>
            </a:r>
            <a:br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2016/23/B/HS6/03888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idx="4294967295" type="body"/>
          </p:nvPr>
        </p:nvSpPr>
        <p:spPr>
          <a:xfrm>
            <a:off x="1115616" y="1178351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Noldus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Creating databases and 3. analyses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nalezione obrazy dla zapytania: noldus&quot;"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723" y="2348880"/>
            <a:ext cx="6079067" cy="33573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/>
        </p:nvSpPr>
        <p:spPr>
          <a:xfrm>
            <a:off x="2339752" y="5877272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https://www.noldus.com/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idx="4294967295" type="body"/>
          </p:nvPr>
        </p:nvSpPr>
        <p:spPr>
          <a:xfrm>
            <a:off x="1259632" y="968297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Graphical design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Presenting data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nalezione obrazy dla zapytania: graphs ggplot&quot;"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939" y="1844824"/>
            <a:ext cx="5882636" cy="42015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2411760" y="5938693"/>
            <a:ext cx="475252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Source: https://bookdown.org/kdonovan125/ibis_data_analysis_r4/creating-graphs-with-ggplot2.html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idx="4294967295" type="body"/>
          </p:nvPr>
        </p:nvSpPr>
        <p:spPr>
          <a:xfrm>
            <a:off x="1259632" y="1821656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pl-PL" sz="6000">
                <a:latin typeface="Calibri"/>
                <a:ea typeface="Calibri"/>
                <a:cs typeface="Calibri"/>
                <a:sym typeface="Calibri"/>
              </a:rPr>
              <a:t>Let’s focus on an examplary study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Case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 u="sng"/>
              <a:t>To help children in a difficult, hospital situation.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l-PL" sz="2400"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</p:txBody>
      </p:sp>
      <p:sp>
        <p:nvSpPr>
          <p:cNvPr id="173" name="Google Shape;173;p13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was our study aim?</a:t>
            </a:r>
            <a:endParaRPr/>
          </a:p>
        </p:txBody>
      </p:sp>
      <p:pic>
        <p:nvPicPr>
          <p:cNvPr descr="Drzwi, Zapis, Szpital, Przejazd, Czerwony, Uchwyt" id="174" name="Google Shape;17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3955" y="2132856"/>
            <a:ext cx="6358445" cy="423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 txBox="1"/>
          <p:nvPr/>
        </p:nvSpPr>
        <p:spPr>
          <a:xfrm>
            <a:off x="1763688" y="6365977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idx="4294967295" type="body"/>
          </p:nvPr>
        </p:nvSpPr>
        <p:spPr>
          <a:xfrm>
            <a:off x="1521619" y="1340768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 u="sng"/>
              <a:t>By examining parents’ time perspective.</a:t>
            </a:r>
            <a:r>
              <a:rPr lang="pl-PL" sz="2400"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</p:txBody>
      </p:sp>
      <p:sp>
        <p:nvSpPr>
          <p:cNvPr id="181" name="Google Shape;181;p14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want to achieve that?</a:t>
            </a:r>
            <a:endParaRPr/>
          </a:p>
        </p:txBody>
      </p:sp>
      <p:pic>
        <p:nvPicPr>
          <p:cNvPr descr="Pocket Watch, Jewel, Chain, Stone, Time, Clock, Hour" id="182" name="Google Shape;1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696" y="2132856"/>
            <a:ext cx="586839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4"/>
          <p:cNvSpPr txBox="1"/>
          <p:nvPr/>
        </p:nvSpPr>
        <p:spPr>
          <a:xfrm>
            <a:off x="1763688" y="6365977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idx="4294967295" type="body"/>
          </p:nvPr>
        </p:nvSpPr>
        <p:spPr>
          <a:xfrm>
            <a:off x="1428750" y="27089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b="1" lang="pl-PL" sz="4400">
                <a:solidFill>
                  <a:srgbClr val="FF0000"/>
                </a:solidFill>
              </a:rPr>
              <a:t>		    </a:t>
            </a:r>
            <a:r>
              <a:rPr b="1" lang="pl-PL" sz="4400"/>
              <a:t> are pretty stressed during a hospitalisation.</a:t>
            </a:r>
            <a:r>
              <a:rPr lang="pl-PL" sz="4400"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</p:txBody>
      </p:sp>
      <p:sp>
        <p:nvSpPr>
          <p:cNvPr id="189" name="Google Shape;189;p15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get back to the beginning…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1628095" y="2708920"/>
            <a:ext cx="266429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</a:t>
            </a:r>
            <a:r>
              <a:rPr b="1"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1475656" y="2708920"/>
            <a:ext cx="266429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of us*</a:t>
            </a:r>
            <a:r>
              <a:rPr b="1" lang="pl-PL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idx="4294967295" type="body"/>
          </p:nvPr>
        </p:nvSpPr>
        <p:spPr>
          <a:xfrm>
            <a:off x="1180792" y="836712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l-PL" sz="3600">
                <a:latin typeface="Verdana"/>
                <a:ea typeface="Verdana"/>
                <a:cs typeface="Verdana"/>
                <a:sym typeface="Verdana"/>
              </a:rPr>
              <a:t>So…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pl-PL" sz="3600">
                <a:latin typeface="Verdana"/>
                <a:ea typeface="Verdana"/>
                <a:cs typeface="Verdana"/>
                <a:sym typeface="Verdana"/>
              </a:rPr>
              <a:t>Parents usually assist their children.</a:t>
            </a:r>
            <a:endParaRPr b="1"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16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get back to the beginning…</a:t>
            </a:r>
            <a:endParaRPr/>
          </a:p>
        </p:txBody>
      </p:sp>
      <p:pic>
        <p:nvPicPr>
          <p:cNvPr descr="Happy, Family, Cartoon, Kids, Children, Family Happy" id="198" name="Google Shape;1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0888" y="3356992"/>
            <a:ext cx="6152881" cy="30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6"/>
          <p:cNvSpPr txBox="1"/>
          <p:nvPr/>
        </p:nvSpPr>
        <p:spPr>
          <a:xfrm>
            <a:off x="1763688" y="6365977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idx="4294967295" type="body"/>
          </p:nvPr>
        </p:nvSpPr>
        <p:spPr>
          <a:xfrm>
            <a:off x="1115616" y="852498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l-PL" sz="3600">
                <a:latin typeface="Verdana"/>
                <a:ea typeface="Verdana"/>
                <a:cs typeface="Verdana"/>
                <a:sym typeface="Verdana"/>
              </a:rPr>
              <a:t>But…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pl-PL" sz="3600">
                <a:latin typeface="Verdana"/>
                <a:ea typeface="Verdana"/>
                <a:cs typeface="Verdana"/>
                <a:sym typeface="Verdana"/>
              </a:rPr>
              <a:t>What if parents behavior doesn’t help.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17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get back to the beginning…</a:t>
            </a:r>
            <a:endParaRPr/>
          </a:p>
        </p:txBody>
      </p:sp>
      <p:pic>
        <p:nvPicPr>
          <p:cNvPr descr="Happy, Family, Cartoon, Kids, Children, Family Happy" id="206" name="Google Shape;20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0888" y="3356992"/>
            <a:ext cx="6152881" cy="30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7"/>
          <p:cNvSpPr/>
          <p:nvPr/>
        </p:nvSpPr>
        <p:spPr>
          <a:xfrm>
            <a:off x="2591594" y="3390349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4404287" y="2760672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5961557" y="2577415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6400801" y="3140968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7"/>
          <p:cNvCxnSpPr/>
          <p:nvPr/>
        </p:nvCxnSpPr>
        <p:spPr>
          <a:xfrm>
            <a:off x="5601338" y="3626596"/>
            <a:ext cx="180109" cy="184605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7"/>
          <p:cNvCxnSpPr/>
          <p:nvPr/>
        </p:nvCxnSpPr>
        <p:spPr>
          <a:xfrm flipH="1">
            <a:off x="5802859" y="3639902"/>
            <a:ext cx="192376" cy="144016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17"/>
          <p:cNvSpPr/>
          <p:nvPr/>
        </p:nvSpPr>
        <p:spPr>
          <a:xfrm>
            <a:off x="5601338" y="3960318"/>
            <a:ext cx="360219" cy="210745"/>
          </a:xfrm>
          <a:custGeom>
            <a:rect b="b" l="l" r="r" t="t"/>
            <a:pathLst>
              <a:path extrusionOk="0" h="210745" w="360219">
                <a:moveTo>
                  <a:pt x="0" y="210745"/>
                </a:moveTo>
                <a:cubicBezTo>
                  <a:pt x="30018" y="122999"/>
                  <a:pt x="60037" y="35254"/>
                  <a:pt x="120073" y="7545"/>
                </a:cubicBezTo>
                <a:cubicBezTo>
                  <a:pt x="180109" y="-20164"/>
                  <a:pt x="312498" y="36794"/>
                  <a:pt x="360219" y="44491"/>
                </a:cubicBezTo>
              </a:path>
            </a:pathLst>
          </a:cu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17"/>
          <p:cNvCxnSpPr/>
          <p:nvPr/>
        </p:nvCxnSpPr>
        <p:spPr>
          <a:xfrm>
            <a:off x="3817798" y="3802115"/>
            <a:ext cx="216024" cy="144016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17"/>
          <p:cNvCxnSpPr/>
          <p:nvPr/>
        </p:nvCxnSpPr>
        <p:spPr>
          <a:xfrm flipH="1">
            <a:off x="4129774" y="3626596"/>
            <a:ext cx="72097" cy="287062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17"/>
          <p:cNvSpPr/>
          <p:nvPr/>
        </p:nvSpPr>
        <p:spPr>
          <a:xfrm>
            <a:off x="3999345" y="4065691"/>
            <a:ext cx="360219" cy="210745"/>
          </a:xfrm>
          <a:custGeom>
            <a:rect b="b" l="l" r="r" t="t"/>
            <a:pathLst>
              <a:path extrusionOk="0" h="210745" w="360219">
                <a:moveTo>
                  <a:pt x="0" y="210745"/>
                </a:moveTo>
                <a:cubicBezTo>
                  <a:pt x="30018" y="122999"/>
                  <a:pt x="60037" y="35254"/>
                  <a:pt x="120073" y="7545"/>
                </a:cubicBezTo>
                <a:cubicBezTo>
                  <a:pt x="180109" y="-20164"/>
                  <a:pt x="312498" y="36794"/>
                  <a:pt x="360219" y="44491"/>
                </a:cubicBezTo>
              </a:path>
            </a:pathLst>
          </a:cu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1763688" y="6365977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idx="4294967295" type="body"/>
          </p:nvPr>
        </p:nvSpPr>
        <p:spPr>
          <a:xfrm>
            <a:off x="1115616" y="836712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l-PL" sz="3600">
                <a:latin typeface="Verdana"/>
                <a:ea typeface="Verdana"/>
                <a:cs typeface="Verdana"/>
                <a:sym typeface="Verdana"/>
              </a:rPr>
              <a:t>But…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pl-PL" sz="3600">
                <a:latin typeface="Verdana"/>
                <a:ea typeface="Verdana"/>
                <a:cs typeface="Verdana"/>
                <a:sym typeface="Verdana"/>
              </a:rPr>
              <a:t>What if parents behavior increases child’s fear?</a:t>
            </a:r>
            <a:endParaRPr b="1"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18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Studies on parents’ behavior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appy, Family, Cartoon, Kids, Children, Family Happy" id="224" name="Google Shape;2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681" y="3356992"/>
            <a:ext cx="6152881" cy="30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/>
          <p:nvPr/>
        </p:nvSpPr>
        <p:spPr>
          <a:xfrm>
            <a:off x="3999345" y="4065691"/>
            <a:ext cx="360219" cy="210745"/>
          </a:xfrm>
          <a:custGeom>
            <a:rect b="b" l="l" r="r" t="t"/>
            <a:pathLst>
              <a:path extrusionOk="0" h="210745" w="360219">
                <a:moveTo>
                  <a:pt x="0" y="210745"/>
                </a:moveTo>
                <a:cubicBezTo>
                  <a:pt x="30018" y="122999"/>
                  <a:pt x="60037" y="35254"/>
                  <a:pt x="120073" y="7545"/>
                </a:cubicBezTo>
                <a:cubicBezTo>
                  <a:pt x="180109" y="-20164"/>
                  <a:pt x="312498" y="36794"/>
                  <a:pt x="360219" y="44491"/>
                </a:cubicBezTo>
              </a:path>
            </a:pathLst>
          </a:cu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5601338" y="3960318"/>
            <a:ext cx="360219" cy="210745"/>
          </a:xfrm>
          <a:custGeom>
            <a:rect b="b" l="l" r="r" t="t"/>
            <a:pathLst>
              <a:path extrusionOk="0" h="210745" w="360219">
                <a:moveTo>
                  <a:pt x="0" y="210745"/>
                </a:moveTo>
                <a:cubicBezTo>
                  <a:pt x="30018" y="122999"/>
                  <a:pt x="60037" y="35254"/>
                  <a:pt x="120073" y="7545"/>
                </a:cubicBezTo>
                <a:cubicBezTo>
                  <a:pt x="180109" y="-20164"/>
                  <a:pt x="312498" y="36794"/>
                  <a:pt x="360219" y="44491"/>
                </a:cubicBezTo>
              </a:path>
            </a:pathLst>
          </a:cu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18"/>
          <p:cNvCxnSpPr/>
          <p:nvPr/>
        </p:nvCxnSpPr>
        <p:spPr>
          <a:xfrm>
            <a:off x="3817798" y="3802115"/>
            <a:ext cx="216024" cy="144016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18"/>
          <p:cNvCxnSpPr/>
          <p:nvPr/>
        </p:nvCxnSpPr>
        <p:spPr>
          <a:xfrm flipH="1">
            <a:off x="4129774" y="3626596"/>
            <a:ext cx="72097" cy="287062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18"/>
          <p:cNvCxnSpPr/>
          <p:nvPr/>
        </p:nvCxnSpPr>
        <p:spPr>
          <a:xfrm>
            <a:off x="5601338" y="3626596"/>
            <a:ext cx="180109" cy="184605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8"/>
          <p:cNvCxnSpPr/>
          <p:nvPr/>
        </p:nvCxnSpPr>
        <p:spPr>
          <a:xfrm flipH="1">
            <a:off x="5802859" y="3639902"/>
            <a:ext cx="192376" cy="144016"/>
          </a:xfrm>
          <a:prstGeom prst="straightConnector1">
            <a:avLst/>
          </a:prstGeom>
          <a:noFill/>
          <a:ln cap="flat" cmpd="sng" w="76200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18"/>
          <p:cNvSpPr/>
          <p:nvPr/>
        </p:nvSpPr>
        <p:spPr>
          <a:xfrm>
            <a:off x="6400801" y="3140968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5961557" y="2577415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2591594" y="3390349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4404287" y="2760672"/>
            <a:ext cx="708018" cy="886087"/>
          </a:xfrm>
          <a:custGeom>
            <a:rect b="b" l="l" r="r" t="t"/>
            <a:pathLst>
              <a:path extrusionOk="0" h="508000" w="1597891">
                <a:moveTo>
                  <a:pt x="0" y="434109"/>
                </a:moveTo>
                <a:cubicBezTo>
                  <a:pt x="163454" y="336037"/>
                  <a:pt x="-65794" y="478663"/>
                  <a:pt x="83127" y="369454"/>
                </a:cubicBezTo>
                <a:cubicBezTo>
                  <a:pt x="195215" y="287256"/>
                  <a:pt x="159446" y="322059"/>
                  <a:pt x="267855" y="267854"/>
                </a:cubicBezTo>
                <a:cubicBezTo>
                  <a:pt x="277784" y="262890"/>
                  <a:pt x="285769" y="254605"/>
                  <a:pt x="295564" y="249381"/>
                </a:cubicBezTo>
                <a:cubicBezTo>
                  <a:pt x="332011" y="229943"/>
                  <a:pt x="370536" y="214456"/>
                  <a:pt x="406400" y="193963"/>
                </a:cubicBezTo>
                <a:cubicBezTo>
                  <a:pt x="427952" y="181648"/>
                  <a:pt x="448853" y="168119"/>
                  <a:pt x="471055" y="157018"/>
                </a:cubicBezTo>
                <a:cubicBezTo>
                  <a:pt x="489993" y="147549"/>
                  <a:pt x="527373" y="142059"/>
                  <a:pt x="544945" y="138545"/>
                </a:cubicBezTo>
                <a:cubicBezTo>
                  <a:pt x="554182" y="141624"/>
                  <a:pt x="565052" y="141699"/>
                  <a:pt x="572655" y="147781"/>
                </a:cubicBezTo>
                <a:cubicBezTo>
                  <a:pt x="594710" y="165425"/>
                  <a:pt x="589210" y="180893"/>
                  <a:pt x="600364" y="203200"/>
                </a:cubicBezTo>
                <a:cubicBezTo>
                  <a:pt x="614540" y="231551"/>
                  <a:pt x="628962" y="259953"/>
                  <a:pt x="646545" y="286327"/>
                </a:cubicBezTo>
                <a:cubicBezTo>
                  <a:pt x="653791" y="297196"/>
                  <a:pt x="666418" y="303586"/>
                  <a:pt x="674255" y="314036"/>
                </a:cubicBezTo>
                <a:cubicBezTo>
                  <a:pt x="685026" y="328398"/>
                  <a:pt x="690368" y="346513"/>
                  <a:pt x="701964" y="360218"/>
                </a:cubicBezTo>
                <a:cubicBezTo>
                  <a:pt x="724464" y="386809"/>
                  <a:pt x="754955" y="406243"/>
                  <a:pt x="775855" y="434109"/>
                </a:cubicBezTo>
                <a:cubicBezTo>
                  <a:pt x="785091" y="446424"/>
                  <a:pt x="791876" y="461036"/>
                  <a:pt x="803564" y="471054"/>
                </a:cubicBezTo>
                <a:cubicBezTo>
                  <a:pt x="814018" y="480015"/>
                  <a:pt x="827725" y="484413"/>
                  <a:pt x="840509" y="489527"/>
                </a:cubicBezTo>
                <a:cubicBezTo>
                  <a:pt x="858588" y="496759"/>
                  <a:pt x="895927" y="508000"/>
                  <a:pt x="895927" y="508000"/>
                </a:cubicBezTo>
                <a:cubicBezTo>
                  <a:pt x="905163" y="504921"/>
                  <a:pt x="915183" y="503593"/>
                  <a:pt x="923636" y="498763"/>
                </a:cubicBezTo>
                <a:cubicBezTo>
                  <a:pt x="965524" y="474827"/>
                  <a:pt x="1016918" y="412485"/>
                  <a:pt x="1043709" y="387927"/>
                </a:cubicBezTo>
                <a:cubicBezTo>
                  <a:pt x="1051892" y="380426"/>
                  <a:pt x="1062656" y="376269"/>
                  <a:pt x="1071418" y="369454"/>
                </a:cubicBezTo>
                <a:cubicBezTo>
                  <a:pt x="1090399" y="354691"/>
                  <a:pt x="1107855" y="338035"/>
                  <a:pt x="1126836" y="323272"/>
                </a:cubicBezTo>
                <a:cubicBezTo>
                  <a:pt x="1135598" y="316457"/>
                  <a:pt x="1145877" y="311734"/>
                  <a:pt x="1154545" y="304800"/>
                </a:cubicBezTo>
                <a:cubicBezTo>
                  <a:pt x="1176710" y="287068"/>
                  <a:pt x="1197035" y="267113"/>
                  <a:pt x="1219200" y="249381"/>
                </a:cubicBezTo>
                <a:cubicBezTo>
                  <a:pt x="1243241" y="230148"/>
                  <a:pt x="1293091" y="193963"/>
                  <a:pt x="1293091" y="193963"/>
                </a:cubicBezTo>
                <a:cubicBezTo>
                  <a:pt x="1308990" y="170114"/>
                  <a:pt x="1337228" y="125536"/>
                  <a:pt x="1357745" y="101600"/>
                </a:cubicBezTo>
                <a:cubicBezTo>
                  <a:pt x="1366246" y="91682"/>
                  <a:pt x="1377093" y="83925"/>
                  <a:pt x="1385455" y="73890"/>
                </a:cubicBezTo>
                <a:cubicBezTo>
                  <a:pt x="1392561" y="65362"/>
                  <a:pt x="1396078" y="54030"/>
                  <a:pt x="1403927" y="46181"/>
                </a:cubicBezTo>
                <a:cubicBezTo>
                  <a:pt x="1415384" y="34724"/>
                  <a:pt x="1452848" y="10489"/>
                  <a:pt x="1468582" y="0"/>
                </a:cubicBezTo>
                <a:cubicBezTo>
                  <a:pt x="1477818" y="6157"/>
                  <a:pt x="1488442" y="10623"/>
                  <a:pt x="1496291" y="18472"/>
                </a:cubicBezTo>
                <a:cubicBezTo>
                  <a:pt x="1557871" y="80051"/>
                  <a:pt x="1468578" y="15390"/>
                  <a:pt x="1542473" y="64654"/>
                </a:cubicBezTo>
                <a:lnTo>
                  <a:pt x="1597891" y="27709"/>
                </a:lnTo>
              </a:path>
            </a:pathLst>
          </a:cu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2293128" y="4807668"/>
            <a:ext cx="281264" cy="247150"/>
          </a:xfrm>
          <a:custGeom>
            <a:rect b="b" l="l" r="r" t="t"/>
            <a:pathLst>
              <a:path extrusionOk="0" h="209197" w="388775">
                <a:moveTo>
                  <a:pt x="0" y="126069"/>
                </a:moveTo>
                <a:cubicBezTo>
                  <a:pt x="15394" y="122990"/>
                  <a:pt x="32551" y="124622"/>
                  <a:pt x="46181" y="116833"/>
                </a:cubicBezTo>
                <a:cubicBezTo>
                  <a:pt x="55819" y="111326"/>
                  <a:pt x="55986" y="96059"/>
                  <a:pt x="64654" y="89124"/>
                </a:cubicBezTo>
                <a:cubicBezTo>
                  <a:pt x="72257" y="83042"/>
                  <a:pt x="83127" y="82967"/>
                  <a:pt x="92363" y="79888"/>
                </a:cubicBezTo>
                <a:cubicBezTo>
                  <a:pt x="98521" y="70652"/>
                  <a:pt x="101423" y="58062"/>
                  <a:pt x="110836" y="52179"/>
                </a:cubicBezTo>
                <a:cubicBezTo>
                  <a:pt x="127348" y="41859"/>
                  <a:pt x="166254" y="33706"/>
                  <a:pt x="166254" y="33706"/>
                </a:cubicBezTo>
                <a:cubicBezTo>
                  <a:pt x="222012" y="-3467"/>
                  <a:pt x="226506" y="-14585"/>
                  <a:pt x="332509" y="24469"/>
                </a:cubicBezTo>
                <a:cubicBezTo>
                  <a:pt x="353342" y="32144"/>
                  <a:pt x="369454" y="79888"/>
                  <a:pt x="369454" y="79888"/>
                </a:cubicBezTo>
                <a:cubicBezTo>
                  <a:pt x="372533" y="98361"/>
                  <a:pt x="374627" y="117025"/>
                  <a:pt x="378690" y="135306"/>
                </a:cubicBezTo>
                <a:cubicBezTo>
                  <a:pt x="380802" y="144810"/>
                  <a:pt x="386719" y="153354"/>
                  <a:pt x="387927" y="163015"/>
                </a:cubicBezTo>
                <a:cubicBezTo>
                  <a:pt x="389837" y="178290"/>
                  <a:pt x="387927" y="193803"/>
                  <a:pt x="387927" y="209197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7117143" y="4931243"/>
            <a:ext cx="281264" cy="247150"/>
          </a:xfrm>
          <a:custGeom>
            <a:rect b="b" l="l" r="r" t="t"/>
            <a:pathLst>
              <a:path extrusionOk="0" h="209197" w="388775">
                <a:moveTo>
                  <a:pt x="0" y="126069"/>
                </a:moveTo>
                <a:cubicBezTo>
                  <a:pt x="15394" y="122990"/>
                  <a:pt x="32551" y="124622"/>
                  <a:pt x="46181" y="116833"/>
                </a:cubicBezTo>
                <a:cubicBezTo>
                  <a:pt x="55819" y="111326"/>
                  <a:pt x="55986" y="96059"/>
                  <a:pt x="64654" y="89124"/>
                </a:cubicBezTo>
                <a:cubicBezTo>
                  <a:pt x="72257" y="83042"/>
                  <a:pt x="83127" y="82967"/>
                  <a:pt x="92363" y="79888"/>
                </a:cubicBezTo>
                <a:cubicBezTo>
                  <a:pt x="98521" y="70652"/>
                  <a:pt x="101423" y="58062"/>
                  <a:pt x="110836" y="52179"/>
                </a:cubicBezTo>
                <a:cubicBezTo>
                  <a:pt x="127348" y="41859"/>
                  <a:pt x="166254" y="33706"/>
                  <a:pt x="166254" y="33706"/>
                </a:cubicBezTo>
                <a:cubicBezTo>
                  <a:pt x="222012" y="-3467"/>
                  <a:pt x="226506" y="-14585"/>
                  <a:pt x="332509" y="24469"/>
                </a:cubicBezTo>
                <a:cubicBezTo>
                  <a:pt x="353342" y="32144"/>
                  <a:pt x="369454" y="79888"/>
                  <a:pt x="369454" y="79888"/>
                </a:cubicBezTo>
                <a:cubicBezTo>
                  <a:pt x="372533" y="98361"/>
                  <a:pt x="374627" y="117025"/>
                  <a:pt x="378690" y="135306"/>
                </a:cubicBezTo>
                <a:cubicBezTo>
                  <a:pt x="380802" y="144810"/>
                  <a:pt x="386719" y="153354"/>
                  <a:pt x="387927" y="163015"/>
                </a:cubicBezTo>
                <a:cubicBezTo>
                  <a:pt x="389837" y="178290"/>
                  <a:pt x="387927" y="193803"/>
                  <a:pt x="387927" y="209197"/>
                </a:cubicBezTo>
              </a:path>
            </a:pathLst>
          </a:cu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2247409" y="4776662"/>
            <a:ext cx="45719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2150017" y="4958581"/>
            <a:ext cx="45719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10800000">
            <a:off x="2592909" y="4668929"/>
            <a:ext cx="107826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 rot="10800000">
            <a:off x="2771800" y="4714648"/>
            <a:ext cx="107826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 rot="10800000">
            <a:off x="2945603" y="4797417"/>
            <a:ext cx="107826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 flipH="1">
            <a:off x="2071688" y="5153558"/>
            <a:ext cx="55008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 flipH="1">
            <a:off x="7129352" y="4868670"/>
            <a:ext cx="55008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 flipH="1">
            <a:off x="7028527" y="4958799"/>
            <a:ext cx="55008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 flipH="1">
            <a:off x="6833643" y="5079514"/>
            <a:ext cx="55008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flipH="1">
            <a:off x="7529457" y="4916788"/>
            <a:ext cx="55008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 flipH="1">
            <a:off x="7645778" y="5054818"/>
            <a:ext cx="55008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flipH="1">
            <a:off x="7812360" y="5201676"/>
            <a:ext cx="55008" cy="9623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2195736" y="4714648"/>
            <a:ext cx="914400" cy="9144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1763688" y="6365977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/>
              <a:t>If parents, for instance, reassure their children that everything’s gonna be ok, children’s anxiety, in fact, increases </a:t>
            </a:r>
            <a:r>
              <a:rPr b="1" lang="pl-PL" sz="1800"/>
              <a:t>(Manimala et al., 2000; </a:t>
            </a:r>
            <a:br>
              <a:rPr b="1" lang="pl-PL" sz="1800"/>
            </a:br>
            <a:r>
              <a:rPr b="1" lang="pl-PL" sz="1800"/>
              <a:t>McMurtry et al., 2006).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19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Studies on parents’ behavior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5368891" y="6256249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Fear, Hug, Voltage, Anxiety, Panic, Drawing, Smilies" id="258" name="Google Shape;2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1410" y="2971265"/>
            <a:ext cx="3284984" cy="328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idx="4294967295" type="body"/>
          </p:nvPr>
        </p:nvSpPr>
        <p:spPr>
          <a:xfrm>
            <a:off x="1259632" y="1821656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pl-PL" sz="6000">
                <a:latin typeface="Calibri"/>
                <a:ea typeface="Calibri"/>
                <a:cs typeface="Calibri"/>
                <a:sym typeface="Calibri"/>
              </a:rPr>
              <a:t>Can engineers help psychologists in conducting studies?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>
            <p:ph idx="4294967295" type="body"/>
          </p:nvPr>
        </p:nvSpPr>
        <p:spPr>
          <a:xfrm>
            <a:off x="1214438" y="980728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/>
              <a:t>On the other hand, when parents use distraction techniques, promote coping strategies, or use humor directed to children…</a:t>
            </a:r>
            <a:endParaRPr/>
          </a:p>
        </p:txBody>
      </p:sp>
      <p:sp>
        <p:nvSpPr>
          <p:cNvPr id="264" name="Google Shape;264;p20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Studies on parents’ behavior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2576563" y="5317487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1220565" y="5586792"/>
            <a:ext cx="7543602" cy="13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l-PL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offsprint begin to feel more calm (Chorney et al., 2009)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ditate, Meditation, Peaceful, Silhouettes, Sunset" id="267" name="Google Shape;2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439" y="2674879"/>
            <a:ext cx="3883121" cy="258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idx="4294967295" type="body"/>
          </p:nvPr>
        </p:nvSpPr>
        <p:spPr>
          <a:xfrm>
            <a:off x="1043608" y="1243102"/>
            <a:ext cx="8100392" cy="3266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/>
              <a:t>To teach parents how to truly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/>
              <a:t>support their children!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p21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the strategy should be….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2447828" y="6021288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Adventure, Height, Climbing, Mountain, Peak, Summit" id="275" name="Google Shape;2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9569" y="2803559"/>
            <a:ext cx="5248469" cy="3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/>
              <a:t>How can we know parents’ behavior in a difficult, hospital situation beforehand?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22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main problem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2110582" y="6508390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Unordered, Chaos, Computational Thinking, Brain" id="283" name="Google Shape;2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2605472"/>
            <a:ext cx="4916320" cy="39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>
            <p:ph idx="4294967295" type="body"/>
          </p:nvPr>
        </p:nvSpPr>
        <p:spPr>
          <a:xfrm>
            <a:off x="1187624" y="1019138"/>
            <a:ext cx="7776863" cy="648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/>
              <a:t>TIME PERSPECTIVE! 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l-PL" sz="1800"/>
              <a:t>(Zimbardo et al., 1999) 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23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answer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5368891" y="6256249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Pocket Watch, Jewel, Chain, Stone, Time, Clock, Hour" id="291" name="Google Shape;2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2081" y="2115499"/>
            <a:ext cx="586839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3"/>
          <p:cNvSpPr txBox="1"/>
          <p:nvPr/>
        </p:nvSpPr>
        <p:spPr>
          <a:xfrm>
            <a:off x="2020779" y="6428243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/>
          <p:nvPr>
            <p:ph idx="4294967295" type="body"/>
          </p:nvPr>
        </p:nvSpPr>
        <p:spPr>
          <a:xfrm>
            <a:off x="1691680" y="1268760"/>
            <a:ext cx="6511661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/>
              <a:t>Zimbardo’s idea that our perception of time influences our emotions, thoughts, and behaviors. </a:t>
            </a:r>
            <a:endParaRPr b="1" sz="4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24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time perspective?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nalezione obrazy dla zapytania philip zimbardo" id="299" name="Google Shape;2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885" y="4005064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4"/>
          <p:cNvSpPr txBox="1"/>
          <p:nvPr/>
        </p:nvSpPr>
        <p:spPr>
          <a:xfrm>
            <a:off x="3203848" y="6386314"/>
            <a:ext cx="3659964" cy="2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http://www.evolutionofpsychotherapy.com/speaker/philip-zimbardo/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 txBox="1"/>
          <p:nvPr>
            <p:ph idx="4294967295" type="body"/>
          </p:nvPr>
        </p:nvSpPr>
        <p:spPr>
          <a:xfrm>
            <a:off x="1115616" y="908720"/>
            <a:ext cx="8028384" cy="352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/>
              <a:t>A professor at Stanford University and (probably best know as) a creator of The Stanford Prison Experiment</a:t>
            </a:r>
            <a:endParaRPr b="1" sz="4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25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Philip Zimbardo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3203848" y="6535965"/>
            <a:ext cx="33123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https://www.simplypsychology.org/zimbardo.html</a:t>
            </a:r>
            <a:endParaRPr/>
          </a:p>
        </p:txBody>
      </p:sp>
      <p:pic>
        <p:nvPicPr>
          <p:cNvPr descr="Znalezione obrazy dla zapytania zimbardo stanford prison experiment" id="308" name="Google Shape;3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3717032"/>
            <a:ext cx="3654152" cy="274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/>
          <p:nvPr>
            <p:ph idx="4294967295" type="body"/>
          </p:nvPr>
        </p:nvSpPr>
        <p:spPr>
          <a:xfrm>
            <a:off x="1276340" y="919938"/>
            <a:ext cx="7760155" cy="1428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/>
              <a:t>Zimbardo’s approach towards perception of time</a:t>
            </a:r>
            <a:endParaRPr b="1" sz="4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26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time perspective?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2299608" y="6165304"/>
            <a:ext cx="46486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https://en.wikiversity.org/wiki/File:TUSSTMQ9_StructuralModel_TimePerspective.png</a:t>
            </a:r>
            <a:endParaRPr/>
          </a:p>
        </p:txBody>
      </p:sp>
      <p:pic>
        <p:nvPicPr>
          <p:cNvPr id="316" name="Google Shape;3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608" y="2904346"/>
            <a:ext cx="5313015" cy="3033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 u="sng"/>
              <a:t>We hypothesized that parents’ time perspective (i.e. whether a parent is focused on e.g. negative or positive aspects of the future) will be a predictor of parents’ behavior in the hospital.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l-PL" sz="2400"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</p:txBody>
      </p:sp>
      <p:sp>
        <p:nvSpPr>
          <p:cNvPr id="322" name="Google Shape;322;p27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Coming back to our study…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2987824" y="6551714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Girl, Time, Time Pressure, Worried" id="324" name="Google Shape;3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3244" y="3522764"/>
            <a:ext cx="45720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/>
              <a:t>And how to find an answer?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>
                <a:latin typeface="Verdana"/>
                <a:ea typeface="Verdana"/>
                <a:cs typeface="Verdana"/>
                <a:sym typeface="Verdana"/>
              </a:rPr>
              <a:t>…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28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 we have a question…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1412082" y="4505734"/>
            <a:ext cx="7319962" cy="141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pl-PL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Study’s methodology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Measure the time perspective of parents’ whose children are undergoing a hospital operation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Record parents’ behavior right before children’s anesthesia </a:t>
            </a:r>
            <a:endParaRPr/>
          </a:p>
          <a:p>
            <a:pPr indent="-2667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Keep a track of children’s recovery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9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Methodology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answer is…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white yes LED signages" id="101" name="Google Shape;101;p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1340768"/>
            <a:ext cx="3779770" cy="503843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2987824" y="6407300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pl-PL" sz="6000">
                <a:latin typeface="Calibri"/>
                <a:ea typeface="Calibri"/>
                <a:cs typeface="Calibri"/>
                <a:sym typeface="Calibri"/>
              </a:rPr>
              <a:t>Main problem?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0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Methodology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>
                <a:latin typeface="Calibri"/>
                <a:ea typeface="Calibri"/>
                <a:cs typeface="Calibri"/>
                <a:sym typeface="Calibri"/>
              </a:rPr>
              <a:t>(except for persuading parents to participate in the study)*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1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problem?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31"/>
          <p:cNvSpPr txBox="1"/>
          <p:nvPr/>
        </p:nvSpPr>
        <p:spPr>
          <a:xfrm>
            <a:off x="2574280" y="6165304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Hypnosis, Clock, Pocket Watch, Pendulum, Commute, Swing" id="351" name="Google Shape;3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3256384"/>
            <a:ext cx="4363380" cy="290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>
                <a:latin typeface="Calibri"/>
                <a:ea typeface="Calibri"/>
                <a:cs typeface="Calibri"/>
                <a:sym typeface="Calibri"/>
              </a:rPr>
              <a:t>How to record, code, and analyse parents’ and children’s behavior?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2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problem?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3949527" y="6351255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Questions, Demand, Doubts, Psychology, Fear, Insecurity" id="359" name="Google Shape;3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3024897"/>
            <a:ext cx="3326358" cy="3326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pl-PL" sz="6000">
                <a:latin typeface="Calibri"/>
                <a:ea typeface="Calibri"/>
                <a:cs typeface="Calibri"/>
                <a:sym typeface="Calibri"/>
              </a:rPr>
              <a:t>Modern technologies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3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Equipment, Assortment, Technology, Photography, Cameras" id="366" name="Google Shape;36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483" y="2782280"/>
            <a:ext cx="5369160" cy="357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3"/>
          <p:cNvSpPr txBox="1"/>
          <p:nvPr/>
        </p:nvSpPr>
        <p:spPr>
          <a:xfrm>
            <a:off x="2355857" y="6361720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>
                <a:latin typeface="Calibri"/>
                <a:ea typeface="Calibri"/>
                <a:cs typeface="Calibri"/>
                <a:sym typeface="Calibri"/>
              </a:rPr>
              <a:t>Using two hidden cameras*, placed at the hospital’s corridor.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4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Capturing behavior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34"/>
          <p:cNvSpPr txBox="1"/>
          <p:nvPr/>
        </p:nvSpPr>
        <p:spPr>
          <a:xfrm>
            <a:off x="1333790" y="6535965"/>
            <a:ext cx="23812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own materials.</a:t>
            </a:r>
            <a:endParaRPr/>
          </a:p>
        </p:txBody>
      </p:sp>
      <p:pic>
        <p:nvPicPr>
          <p:cNvPr descr="Obraz zawierający pomieszczenie&#10;&#10;Opis wygenerowany automatycznie" id="375" name="Google Shape;37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187" y="2608441"/>
            <a:ext cx="7476543" cy="38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4"/>
          <p:cNvSpPr txBox="1"/>
          <p:nvPr/>
        </p:nvSpPr>
        <p:spPr>
          <a:xfrm>
            <a:off x="1214437" y="2132856"/>
            <a:ext cx="9812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>
                <a:latin typeface="Calibri"/>
                <a:ea typeface="Calibri"/>
                <a:cs typeface="Calibri"/>
                <a:sym typeface="Calibri"/>
              </a:rPr>
              <a:t>Using two hidden cameras*, placed at the hospital’s corridor.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5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Capturing behavior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1403648" y="6578112"/>
            <a:ext cx="23812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own materials.</a:t>
            </a:r>
            <a:endParaRPr/>
          </a:p>
        </p:txBody>
      </p:sp>
      <p:sp>
        <p:nvSpPr>
          <p:cNvPr id="384" name="Google Shape;384;p35"/>
          <p:cNvSpPr txBox="1"/>
          <p:nvPr/>
        </p:nvSpPr>
        <p:spPr>
          <a:xfrm>
            <a:off x="1214437" y="2132856"/>
            <a:ext cx="9812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soba, wewnątrz, mężczyzna, sufit&#10;&#10;Opis wygenerowany automatycznie" id="385" name="Google Shape;38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2609083"/>
            <a:ext cx="7020272" cy="395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Coding behavior - PCAMPIS-R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36"/>
          <p:cNvSpPr/>
          <p:nvPr/>
        </p:nvSpPr>
        <p:spPr>
          <a:xfrm>
            <a:off x="1187624" y="884756"/>
            <a:ext cx="468052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Neutral Behavior</a:t>
            </a: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(AN)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Humor Directed to Adults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Nonprocedure-Related Talk to Adults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Procedure-Related Talk to Adults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to Engage in Procedural Activity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Childs Status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Commands for Managing Childs Behavior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Praise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Coping Promoters</a:t>
            </a: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(CP)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Humor Directed to Child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Nonprocedure-Related Talk to Child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to Engage in Coping Strategy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Distress Promoters</a:t>
            </a: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(DP)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Criticism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Reassuring Comment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Giving Control to the Child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Apology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Empathy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5436096" y="617932"/>
            <a:ext cx="4032448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Neutral Behaviors</a:t>
            </a: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(CN)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Informs About Status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Coping Behaviors</a:t>
            </a: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(CB)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Coping Statement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Nonprocedural-Related Talk by the Child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Audible Deep Breathing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Humor by the Child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Distress Behaviors</a:t>
            </a: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(DB)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Crying	;   Screaming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Verbal Resistance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 Support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Verbal Fear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Verbal Emotion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Seeking        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Further strategy?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37"/>
          <p:cNvSpPr/>
          <p:nvPr/>
        </p:nvSpPr>
        <p:spPr>
          <a:xfrm>
            <a:off x="1267947" y="2348880"/>
            <a:ext cx="784887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we have recorded the behavior, we have the main observational protocol… so what is next?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>
                <a:latin typeface="Calibri"/>
                <a:ea typeface="Calibri"/>
                <a:cs typeface="Calibri"/>
                <a:sym typeface="Calibri"/>
              </a:rPr>
              <a:t>Observer XT (Noldus Company)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Observer is a computer software that allows to play previously recorded videos and code them, by asigning behaviors to defined clusters.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8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Coding behavior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38"/>
          <p:cNvSpPr txBox="1"/>
          <p:nvPr/>
        </p:nvSpPr>
        <p:spPr>
          <a:xfrm>
            <a:off x="3414232" y="6535965"/>
            <a:ext cx="35103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https://www.biogenet.pl/Badania-na-zwierz-tach/noldus.html</a:t>
            </a:r>
            <a:endParaRPr/>
          </a:p>
        </p:txBody>
      </p:sp>
      <p:pic>
        <p:nvPicPr>
          <p:cNvPr descr="Znalezione obrazy dla zapytania observer xt noldus" id="406" name="Google Shape;4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342" y="4123407"/>
            <a:ext cx="3271440" cy="245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>
                <a:latin typeface="Calibri"/>
                <a:ea typeface="Calibri"/>
                <a:cs typeface="Calibri"/>
                <a:sym typeface="Calibri"/>
              </a:rPr>
              <a:t>So… there is a software that will analyze behavior of subjects depicted in a recorded video automatically??</a:t>
            </a:r>
            <a:endParaRPr/>
          </a:p>
        </p:txBody>
      </p:sp>
      <p:sp>
        <p:nvSpPr>
          <p:cNvPr id="412" name="Google Shape;412;p39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Observer XT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ky, Freedom, Happiness, Relieved, Prayer, Open Arms" id="413" name="Google Shape;4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4565" y="3546921"/>
            <a:ext cx="4794993" cy="309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9"/>
          <p:cNvSpPr txBox="1"/>
          <p:nvPr/>
        </p:nvSpPr>
        <p:spPr>
          <a:xfrm>
            <a:off x="2587921" y="6642556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4294967295" type="body"/>
          </p:nvPr>
        </p:nvSpPr>
        <p:spPr>
          <a:xfrm>
            <a:off x="1259632" y="1821656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pl-PL" sz="6000">
                <a:latin typeface="Calibri"/>
                <a:ea typeface="Calibri"/>
                <a:cs typeface="Calibri"/>
                <a:sym typeface="Calibri"/>
              </a:rPr>
              <a:t>With the use of modern technologies*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b="1" lang="pl-PL" sz="1600">
                <a:latin typeface="Calibri"/>
                <a:ea typeface="Calibri"/>
                <a:cs typeface="Calibri"/>
                <a:sym typeface="Calibri"/>
              </a:rPr>
            </a:br>
            <a:r>
              <a:rPr b="1" lang="pl-PL" sz="1600">
                <a:latin typeface="Calibri"/>
                <a:ea typeface="Calibri"/>
                <a:cs typeface="Calibri"/>
                <a:sym typeface="Calibri"/>
              </a:rPr>
              <a:t>* But, of course, not only with the use modern technologies :-)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/>
              <a:t>No… 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/>
              <a:t>:(</a:t>
            </a:r>
            <a:endParaRPr/>
          </a:p>
        </p:txBody>
      </p:sp>
      <p:sp>
        <p:nvSpPr>
          <p:cNvPr id="420" name="Google Shape;420;p40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Observer XT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2587921" y="6642556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Girl, Sitting, Jetty, Docks, Sad, Evening, Morning, One" id="422" name="Google Shape;4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1" y="3573016"/>
            <a:ext cx="4536505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/>
              <a:t>But…</a:t>
            </a:r>
            <a:endParaRPr/>
          </a:p>
        </p:txBody>
      </p:sp>
      <p:sp>
        <p:nvSpPr>
          <p:cNvPr id="428" name="Google Shape;428;p41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Observer XT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2587921" y="6642556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woman standing inside cave" id="430" name="Google Shape;4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921" y="3515708"/>
            <a:ext cx="4680520" cy="312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/>
              <a:t>It will definitely help and make the whole process a lot easier!</a:t>
            </a:r>
            <a:endParaRPr/>
          </a:p>
        </p:txBody>
      </p:sp>
      <p:sp>
        <p:nvSpPr>
          <p:cNvPr id="436" name="Google Shape;436;p42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Observer XT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3811922" y="6203329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man sitting on chair holding and surrounded by people" id="438" name="Google Shape;4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2315" y="2462336"/>
            <a:ext cx="2471771" cy="370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"/>
          <p:cNvSpPr txBox="1"/>
          <p:nvPr>
            <p:ph idx="4294967295" type="body"/>
          </p:nvPr>
        </p:nvSpPr>
        <p:spPr>
          <a:xfrm>
            <a:off x="1214437" y="908720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/>
              <a:t>How does it work?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pl-PL" sz="4000"/>
              <a:t>Case study</a:t>
            </a:r>
            <a:endParaRPr b="1" sz="4000"/>
          </a:p>
        </p:txBody>
      </p:sp>
      <p:sp>
        <p:nvSpPr>
          <p:cNvPr id="444" name="Google Shape;444;p43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Observer XT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Parents’ behaviors that promoted coping strategies (e.g. humor directed to child, or commands to use coping strategy) were positively associated with child’s coping behaviors (e.g. nonprocedural-related talk by the child, or humor);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5143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Parents’ behaviors that promoted distress (e.g. criticism or reassuring comments) were positively linked to child’s distress behaviors (e.g. crying or screaming);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5143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pl-PL" sz="2200">
                <a:latin typeface="Calibri"/>
                <a:ea typeface="Calibri"/>
                <a:cs typeface="Calibri"/>
                <a:sym typeface="Calibri"/>
              </a:rPr>
              <a:t>Parents’ neutral behaviors (e.g. nonprocedural-related talk with other adults or checking child’s status) were positively related to child’s neutral behaviors (e.g. child informs about status).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4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(so far…)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l-PL" sz="2800">
                <a:latin typeface="Calibri"/>
                <a:ea typeface="Calibri"/>
                <a:cs typeface="Calibri"/>
                <a:sym typeface="Calibri"/>
              </a:rPr>
              <a:t>We conclude that there is a strong relation between parents’ and children’ behavior, and we intend to further examine whether parents’ time perspective affected how the parents were behaving in a difficult, peri-operational situation.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5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l-PL" sz="2800">
                <a:latin typeface="Calibri"/>
                <a:ea typeface="Calibri"/>
                <a:cs typeface="Calibri"/>
                <a:sym typeface="Calibri"/>
              </a:rPr>
              <a:t>If you want to analyze someone’s behavior… there is a lot of work in front of you ;-)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6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Take-home message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an sitting on surface" id="463" name="Google Shape;46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2492896"/>
            <a:ext cx="2478021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siness, Career, Depressed, Employee, Exhausted" id="464" name="Google Shape;46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2438" y="2492896"/>
            <a:ext cx="2478021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6"/>
          <p:cNvSpPr txBox="1"/>
          <p:nvPr/>
        </p:nvSpPr>
        <p:spPr>
          <a:xfrm>
            <a:off x="1863535" y="6209928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sp>
        <p:nvSpPr>
          <p:cNvPr id="466" name="Google Shape;466;p46"/>
          <p:cNvSpPr txBox="1"/>
          <p:nvPr/>
        </p:nvSpPr>
        <p:spPr>
          <a:xfrm>
            <a:off x="5976156" y="6209928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l-PL" sz="2800">
                <a:latin typeface="Calibri"/>
                <a:ea typeface="Calibri"/>
                <a:cs typeface="Calibri"/>
                <a:sym typeface="Calibri"/>
              </a:rPr>
              <a:t>But, at the end, you will be most likely satisfied with the results!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7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Take-home message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47"/>
          <p:cNvSpPr txBox="1"/>
          <p:nvPr/>
        </p:nvSpPr>
        <p:spPr>
          <a:xfrm>
            <a:off x="2339752" y="6150971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Public copyright license</a:t>
            </a:r>
            <a:endParaRPr/>
          </a:p>
        </p:txBody>
      </p:sp>
      <p:pic>
        <p:nvPicPr>
          <p:cNvPr descr="Młodzież, Aktywnych, Skok, Szczęśliwy, Sunrise" id="474" name="Google Shape;4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080" y="2636912"/>
            <a:ext cx="5247965" cy="349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/>
          <p:nvPr>
            <p:ph idx="1" type="body"/>
          </p:nvPr>
        </p:nvSpPr>
        <p:spPr>
          <a:xfrm>
            <a:off x="1835696" y="980728"/>
            <a:ext cx="6624736" cy="279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i="1" u="sng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i="1" u="sng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i="1" u="sng"/>
          </a:p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i="1" lang="pl-PL" sz="4800" u="sng"/>
              <a:t>Thank you for your attention!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i="1" sz="40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i="1" sz="4000"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i="1" lang="pl-PL" sz="4000"/>
              <a:t>Marta Kowal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9"/>
          <p:cNvSpPr txBox="1"/>
          <p:nvPr>
            <p:ph idx="1" type="body"/>
          </p:nvPr>
        </p:nvSpPr>
        <p:spPr>
          <a:xfrm>
            <a:off x="1835696" y="980728"/>
            <a:ext cx="6624736" cy="279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i="1" u="sng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i="1" u="sng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i="1" u="sng"/>
          </a:p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i="1" lang="pl-PL" sz="4800" u="sng"/>
              <a:t>Please, feel free to ask any questions.</a:t>
            </a:r>
            <a:endParaRPr b="1" i="1" sz="40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i="1" sz="4000"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i="1" lang="pl-PL" sz="4000"/>
              <a:t>Marta Kowal</a:t>
            </a:r>
            <a:endParaRPr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i="1" lang="pl-PL" sz="4000"/>
              <a:t>marta7kowal@gmail.com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idx="4294967295" type="body"/>
          </p:nvPr>
        </p:nvSpPr>
        <p:spPr>
          <a:xfrm>
            <a:off x="1259632" y="1821656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pl-PL" sz="6000">
                <a:latin typeface="Calibri"/>
                <a:ea typeface="Calibri"/>
                <a:cs typeface="Calibri"/>
                <a:sym typeface="Calibri"/>
              </a:rPr>
              <a:t>What kind of modern technologies are we talking about?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0"/>
          <p:cNvSpPr txBox="1"/>
          <p:nvPr>
            <p:ph idx="4294967295" type="body"/>
          </p:nvPr>
        </p:nvSpPr>
        <p:spPr>
          <a:xfrm>
            <a:off x="1214438" y="1357313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/>
              <a:t>Chorney, J. M., &amp; Kain, Z. N. (2009). Behavioral analysis of children’s response to induction of anesthesia. </a:t>
            </a:r>
            <a:r>
              <a:rPr i="1" lang="pl-PL" sz="2000"/>
              <a:t>Anesthesia &amp; Analgesia</a:t>
            </a:r>
            <a:r>
              <a:rPr lang="pl-PL" sz="2000"/>
              <a:t>, </a:t>
            </a:r>
            <a:r>
              <a:rPr i="1" lang="pl-PL" sz="2000"/>
              <a:t>109</a:t>
            </a:r>
            <a:r>
              <a:rPr lang="pl-PL" sz="2000"/>
              <a:t>(5), 1434-1440.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/>
              <a:t>Czub, M., &amp; Kowal, M. (2019). Respiration Entrainment in Virtual Reality by Using a Breathing Avatar. </a:t>
            </a:r>
            <a:r>
              <a:rPr i="1" lang="pl-PL" sz="2000"/>
              <a:t>Cyberpsychology, Behavior, and Social Networking</a:t>
            </a:r>
            <a:r>
              <a:rPr lang="pl-PL" sz="2000"/>
              <a:t>, 22(7), 494-499.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/>
              <a:t>Manimala, M. R., Blount, R. L., &amp; Cohen, L. L. (2000). The effects of parental reassurance versus distraction on child distress and coping during immunizations. </a:t>
            </a:r>
            <a:r>
              <a:rPr i="1" lang="pl-PL" sz="2000"/>
              <a:t>Children's Health Care</a:t>
            </a:r>
            <a:r>
              <a:rPr lang="pl-PL" sz="2000"/>
              <a:t>, </a:t>
            </a:r>
            <a:r>
              <a:rPr i="1" lang="pl-PL" sz="2000"/>
              <a:t>29</a:t>
            </a:r>
            <a:r>
              <a:rPr lang="pl-PL" sz="2000"/>
              <a:t>(3), 161-177.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/>
              <a:t>McMurtry, C. M., McGrath, P. J., &amp; Chambers, C. T. (2006). Reassurance can hurt: Parental behavior and painful medical procedures. </a:t>
            </a:r>
            <a:r>
              <a:rPr i="1" lang="pl-PL" sz="2000"/>
              <a:t>The Journal of Pediatrics</a:t>
            </a:r>
            <a:r>
              <a:rPr lang="pl-PL" sz="2000"/>
              <a:t>, </a:t>
            </a:r>
            <a:r>
              <a:rPr i="1" lang="pl-PL" sz="2000"/>
              <a:t>148</a:t>
            </a:r>
            <a:r>
              <a:rPr lang="pl-PL" sz="2000"/>
              <a:t>(4), 560-561.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/>
              <a:t>Zimbardo, P. G., Keough, K. A., &amp; Boyd, J. N. (1997). Present time perspective as a predictor of risky driving. </a:t>
            </a:r>
            <a:r>
              <a:rPr i="1" lang="pl-PL" sz="2000"/>
              <a:t>Personality and Individual Differences</a:t>
            </a:r>
            <a:r>
              <a:rPr lang="pl-PL" sz="2000"/>
              <a:t>, </a:t>
            </a:r>
            <a:r>
              <a:rPr i="1" lang="pl-PL" sz="2000"/>
              <a:t>23</a:t>
            </a:r>
            <a:r>
              <a:rPr lang="pl-PL" sz="2000"/>
              <a:t>(6), 1007-1023.</a:t>
            </a:r>
            <a:endParaRPr sz="2000"/>
          </a:p>
        </p:txBody>
      </p:sp>
      <p:sp>
        <p:nvSpPr>
          <p:cNvPr id="490" name="Google Shape;490;p50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Literature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idx="4294967295" type="body"/>
          </p:nvPr>
        </p:nvSpPr>
        <p:spPr>
          <a:xfrm>
            <a:off x="1259632" y="1821656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Acquiring data</a:t>
            </a:r>
            <a:endParaRPr/>
          </a:p>
          <a:p>
            <a:pPr indent="-742950" lvl="0" marL="74295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Creating databases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Data analysis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Presenting data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 technologies used for: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idx="4294967295" type="body"/>
          </p:nvPr>
        </p:nvSpPr>
        <p:spPr>
          <a:xfrm>
            <a:off x="1259632" y="1052736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Creating needed devices and sensors: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br>
              <a:rPr b="1" lang="pl-PL" sz="3000">
                <a:latin typeface="Calibri"/>
                <a:ea typeface="Calibri"/>
                <a:cs typeface="Calibri"/>
                <a:sym typeface="Calibri"/>
              </a:rPr>
            </a:b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1) breathing sensor (Czub &amp; Kowal, 2019)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Acquiring data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2195736" y="3610292"/>
            <a:ext cx="5395595" cy="303339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7"/>
          <p:cNvSpPr txBox="1"/>
          <p:nvPr/>
        </p:nvSpPr>
        <p:spPr>
          <a:xfrm>
            <a:off x="2184782" y="6609535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own.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idx="4294967295" type="body"/>
          </p:nvPr>
        </p:nvSpPr>
        <p:spPr>
          <a:xfrm>
            <a:off x="1259632" y="1052736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Creating needed computer software: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2) Software for stationary bike (Kowal, Piskorz, &amp; Czub, in preparation)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Acquiring data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2411760" y="6572259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own.</a:t>
            </a:r>
            <a:endParaRPr/>
          </a:p>
        </p:txBody>
      </p:sp>
      <p:pic>
        <p:nvPicPr>
          <p:cNvPr descr="Obraz zawierający osoba, wewnątrz, mężczyzna, kobieta&#10;&#10;Opis wygenerowany automatycznie"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8965" y="3573016"/>
            <a:ext cx="5256584" cy="295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idx="4294967295" type="body"/>
          </p:nvPr>
        </p:nvSpPr>
        <p:spPr>
          <a:xfrm>
            <a:off x="899592" y="927802"/>
            <a:ext cx="7715250" cy="321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pl-PL" sz="4400">
                <a:latin typeface="Calibri"/>
                <a:ea typeface="Calibri"/>
                <a:cs typeface="Calibri"/>
                <a:sym typeface="Calibri"/>
              </a:rPr>
              <a:t>Creating needed computer software: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3) for Virtual Reality and oncology patients(Czub, </a:t>
            </a:r>
            <a:r>
              <a:rPr b="1" lang="pl-PL" sz="3000"/>
              <a:t>Piskorz, &amp; Kowal,</a:t>
            </a:r>
            <a:r>
              <a:rPr b="1" lang="pl-PL" sz="3000">
                <a:latin typeface="Calibri"/>
                <a:ea typeface="Calibri"/>
                <a:cs typeface="Calibri"/>
                <a:sym typeface="Calibri"/>
              </a:rPr>
              <a:t> in preparation)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>
            <p:ph idx="4294967295" type="title"/>
          </p:nvPr>
        </p:nvSpPr>
        <p:spPr>
          <a:xfrm>
            <a:off x="2071688" y="214313"/>
            <a:ext cx="66151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Acquiring data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5868144" y="6611841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own.</a:t>
            </a:r>
            <a:endParaRPr/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6089" y="4206875"/>
            <a:ext cx="2770338" cy="1319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mężczyzna, trzymający, siedzi, czarny&#10;&#10;Opis wygenerowany automatycznie" id="144" name="Google Shape;1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818414" y="3743455"/>
            <a:ext cx="3278155" cy="245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2103777" y="5529156"/>
            <a:ext cx="25202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Source: own.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2009-04-29T10:23:04Z</dcterms:created>
  <dc:creator>Kamilla</dc:creator>
</cp:coreProperties>
</file>