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y="6858000" cx="9144000"/>
  <p:notesSz cx="6886575" cy="10018700"/>
  <p:embeddedFontLst>
    <p:embeddedFont>
      <p:font typeface="Century Gothic"/>
      <p:regular r:id="rId51"/>
      <p:bold r:id="rId52"/>
      <p:italic r:id="rId53"/>
      <p:boldItalic r:id="rId5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55" roundtripDataSignature="AMtx7mj9zcUEkQV8m1HvoxRdtM4bxOcJ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E63F69D-29DE-44C1-954B-15087536D4C0}">
  <a:tblStyle styleId="{BE63F69D-29DE-44C1-954B-15087536D4C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font" Target="fonts/CenturyGothic-regular.fntdata"/><Relationship Id="rId50" Type="http://schemas.openxmlformats.org/officeDocument/2006/relationships/slide" Target="slides/slide44.xml"/><Relationship Id="rId53" Type="http://schemas.openxmlformats.org/officeDocument/2006/relationships/font" Target="fonts/CenturyGothic-italic.fntdata"/><Relationship Id="rId52" Type="http://schemas.openxmlformats.org/officeDocument/2006/relationships/font" Target="fonts/CenturyGothic-bold.fntdata"/><Relationship Id="rId11" Type="http://schemas.openxmlformats.org/officeDocument/2006/relationships/slide" Target="slides/slide5.xml"/><Relationship Id="rId55" Type="http://customschemas.google.com/relationships/presentationmetadata" Target="metadata"/><Relationship Id="rId10" Type="http://schemas.openxmlformats.org/officeDocument/2006/relationships/slide" Target="slides/slide4.xml"/><Relationship Id="rId54" Type="http://schemas.openxmlformats.org/officeDocument/2006/relationships/font" Target="fonts/CenturyGothic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86575" cy="100187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 txBox="1"/>
          <p:nvPr/>
        </p:nvSpPr>
        <p:spPr>
          <a:xfrm>
            <a:off x="0" y="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 txBox="1"/>
          <p:nvPr>
            <p:ph idx="10" type="dt"/>
          </p:nvPr>
        </p:nvSpPr>
        <p:spPr>
          <a:xfrm>
            <a:off x="3900487" y="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3225" spcFirstLastPara="1" rIns="93225" wrap="square" tIns="46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/>
          <p:nvPr>
            <p:ph idx="2" type="sldImg"/>
          </p:nvPr>
        </p:nvSpPr>
        <p:spPr>
          <a:xfrm>
            <a:off x="942975" y="755650"/>
            <a:ext cx="5000625" cy="3751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sq" cmpd="sng" w="126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688975" y="4759325"/>
            <a:ext cx="5508625" cy="4506912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3225" spcFirstLastPara="1" rIns="93225" wrap="square" tIns="46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/>
        </p:nvSpPr>
        <p:spPr>
          <a:xfrm>
            <a:off x="0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76" name="Google Shape;76;p1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7" name="Google Shape;77;p1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78" name="Google Shape;78;p1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0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63" name="Google Shape;163;p11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64" name="Google Shape;164;p11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1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73" name="Google Shape;173;p12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4" name="Google Shape;174;p12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82" name="Google Shape;182;p13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3" name="Google Shape;183;p13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91" name="Google Shape;191;p14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2" name="Google Shape;192;p14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00" name="Google Shape;200;p15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1" name="Google Shape;201;p15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6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09" name="Google Shape;209;p16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0" name="Google Shape;210;p16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7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18" name="Google Shape;218;p17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9" name="Google Shape;219;p17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8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27" name="Google Shape;227;p18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8" name="Google Shape;228;p18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36" name="Google Shape;236;p19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37" name="Google Shape;237;p19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85" name="Google Shape;85;p2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0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45" name="Google Shape;245;p20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46" name="Google Shape;246;p20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1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54" name="Google Shape;254;p21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55" name="Google Shape;255;p21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2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63" name="Google Shape;263;p22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64" name="Google Shape;264;p22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3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72" name="Google Shape;272;p23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3" name="Google Shape;273;p23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4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81" name="Google Shape;281;p24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82" name="Google Shape;282;p24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5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89" name="Google Shape;289;p25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90" name="Google Shape;290;p25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99" name="Google Shape;299;p26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7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07" name="Google Shape;307;p27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08" name="Google Shape;308;p27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8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16" name="Google Shape;316;p28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17" name="Google Shape;317;p28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9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25" name="Google Shape;325;p29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26" name="Google Shape;326;p29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9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0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35" name="Google Shape;335;p30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36" name="Google Shape;336;p30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1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44" name="Google Shape;344;p31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45" name="Google Shape;345;p31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53" name="Google Shape;353;p32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54" name="Google Shape;354;p32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3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62" name="Google Shape;362;p33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63" name="Google Shape;363;p33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4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70" name="Google Shape;370;p34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71" name="Google Shape;371;p34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5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79" name="Google Shape;379;p35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0" name="Google Shape;380;p35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6:notes"/>
          <p:cNvSpPr txBox="1"/>
          <p:nvPr>
            <p:ph idx="1" type="body"/>
          </p:nvPr>
        </p:nvSpPr>
        <p:spPr>
          <a:xfrm>
            <a:off x="688975" y="4759325"/>
            <a:ext cx="5508625" cy="4506912"/>
          </a:xfrm>
          <a:prstGeom prst="rect">
            <a:avLst/>
          </a:prstGeom>
        </p:spPr>
        <p:txBody>
          <a:bodyPr anchorCtr="0" anchor="t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36:notes"/>
          <p:cNvSpPr/>
          <p:nvPr>
            <p:ph idx="2" type="sldImg"/>
          </p:nvPr>
        </p:nvSpPr>
        <p:spPr>
          <a:xfrm>
            <a:off x="942975" y="755650"/>
            <a:ext cx="5000625" cy="3751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7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05" name="Google Shape;405;p37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06" name="Google Shape;406;p37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8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14" name="Google Shape;414;p38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5" name="Google Shape;415;p38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9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23" name="Google Shape;423;p39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24" name="Google Shape;424;p39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40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32" name="Google Shape;432;p40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33" name="Google Shape;433;p40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41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41" name="Google Shape;441;p41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42" name="Google Shape;442;p41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42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50" name="Google Shape;450;p42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51" name="Google Shape;451;p42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3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59" name="Google Shape;459;p43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60" name="Google Shape;460;p43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4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69" name="Google Shape;469;p44:notes"/>
          <p:cNvSpPr txBox="1"/>
          <p:nvPr/>
        </p:nvSpPr>
        <p:spPr>
          <a:xfrm>
            <a:off x="3900487" y="9517062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47875" lIns="91800" spcFirstLastPara="1" rIns="91800" wrap="square" tIns="47875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70" name="Google Shape;470;p44:notes"/>
          <p:cNvSpPr txBox="1"/>
          <p:nvPr/>
        </p:nvSpPr>
        <p:spPr>
          <a:xfrm>
            <a:off x="1146175" y="752475"/>
            <a:ext cx="4595812" cy="3756025"/>
          </a:xfrm>
          <a:prstGeom prst="rect">
            <a:avLst/>
          </a:prstGeom>
          <a:solidFill>
            <a:srgbClr val="FFFFFF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44:notes"/>
          <p:cNvSpPr txBox="1"/>
          <p:nvPr>
            <p:ph idx="1" type="body"/>
          </p:nvPr>
        </p:nvSpPr>
        <p:spPr>
          <a:xfrm>
            <a:off x="688975" y="4757737"/>
            <a:ext cx="5510212" cy="4510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44:notes"/>
          <p:cNvSpPr/>
          <p:nvPr>
            <p:ph idx="2" type="sldImg"/>
          </p:nvPr>
        </p:nvSpPr>
        <p:spPr>
          <a:xfrm>
            <a:off x="942975" y="755650"/>
            <a:ext cx="5000625" cy="3751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27" name="Google Shape;127;p7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/>
          <p:nvPr/>
        </p:nvSpPr>
        <p:spPr>
          <a:xfrm>
            <a:off x="3900487" y="9518650"/>
            <a:ext cx="29845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45" name="Google Shape;145;p9:notes"/>
          <p:cNvSpPr/>
          <p:nvPr>
            <p:ph idx="2" type="sldImg"/>
          </p:nvPr>
        </p:nvSpPr>
        <p:spPr>
          <a:xfrm>
            <a:off x="942975" y="755650"/>
            <a:ext cx="5002212" cy="3752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46" name="Google Shape;146;p9:notes"/>
          <p:cNvSpPr txBox="1"/>
          <p:nvPr>
            <p:ph idx="1" type="body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425" lIns="93225" spcFirstLastPara="1" rIns="93225" wrap="square" tIns="46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:notes"/>
          <p:cNvSpPr txBox="1"/>
          <p:nvPr/>
        </p:nvSpPr>
        <p:spPr>
          <a:xfrm>
            <a:off x="3900487" y="9518650"/>
            <a:ext cx="2986087" cy="500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3225" spcFirstLastPara="1" rIns="93225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6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6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5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55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55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55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6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6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8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2" name="Google Shape;72;p56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6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7"/>
          <p:cNvSpPr txBox="1"/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7"/>
          <p:cNvSpPr txBox="1"/>
          <p:nvPr>
            <p:ph idx="1" type="body"/>
          </p:nvPr>
        </p:nvSpPr>
        <p:spPr>
          <a:xfrm rot="5400000">
            <a:off x="542132" y="189707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47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7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8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8"/>
          <p:cNvSpPr txBox="1"/>
          <p:nvPr>
            <p:ph idx="1" type="body"/>
          </p:nvPr>
        </p:nvSpPr>
        <p:spPr>
          <a:xfrm rot="5400000">
            <a:off x="2309018" y="-251619"/>
            <a:ext cx="4524375" cy="822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48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8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9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9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49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3" name="Google Shape;33;p49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9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0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0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32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8" name="Google Shape;38;p50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50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0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1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1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1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2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2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52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52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52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52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2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3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1" type="body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53"/>
          <p:cNvSpPr txBox="1"/>
          <p:nvPr>
            <p:ph idx="2" type="body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53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53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4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4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2" name="Google Shape;62;p54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4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5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5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5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5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45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headguruteacher.com/2016/01/10/principles-of-effective-teaching/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s://teacherhead.com/author/teacherhead/" TargetMode="External"/><Relationship Id="rId4" Type="http://schemas.openxmlformats.org/officeDocument/2006/relationships/hyperlink" Target="https://teacherhead.com/author/teacherhead/" TargetMode="External"/><Relationship Id="rId5" Type="http://schemas.openxmlformats.org/officeDocument/2006/relationships/hyperlink" Target="https://teacherhead.com/author/teacherhead/" TargetMode="External"/><Relationship Id="rId6" Type="http://schemas.openxmlformats.org/officeDocument/2006/relationships/hyperlink" Target="https://teacherhead.com/author/teacherhead/" TargetMode="Externa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s://doi.org/10.1007/s10648-012-9210-2" TargetMode="External"/><Relationship Id="rId4" Type="http://schemas.openxmlformats.org/officeDocument/2006/relationships/hyperlink" Target="https://doi.org/10.1007/s10648-012-9210-2" TargetMode="Externa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doi.org/10.1177/1529100612453266" TargetMode="External"/><Relationship Id="rId4" Type="http://schemas.openxmlformats.org/officeDocument/2006/relationships/hyperlink" Target="https://doi.org/10.3102/00028312017001043" TargetMode="External"/></Relationships>
</file>

<file path=ppt/slides/_rels/slide36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youtube.com/watch?v=gtmMMR7SJKw" TargetMode="External"/><Relationship Id="rId10" Type="http://schemas.openxmlformats.org/officeDocument/2006/relationships/hyperlink" Target="http://www.memory-key.com/improving/strategies/study/elaborating" TargetMode="External"/><Relationship Id="rId12" Type="http://schemas.openxmlformats.org/officeDocument/2006/relationships/hyperlink" Target="http://www.memory-key.com/improving/strategies/study/elaboratin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hyperlink" Target="https://twitter.com/powley_r" TargetMode="External"/><Relationship Id="rId4" Type="http://schemas.openxmlformats.org/officeDocument/2006/relationships/hyperlink" Target="http://my.optimus-education.com/?utm_source=leadingcpd&amp;utm_medium=blog&amp;utm_campaign=teachingandlearning&amp;sourcecode=XXXXBLXX1NAXX01CA" TargetMode="External"/><Relationship Id="rId9" Type="http://schemas.openxmlformats.org/officeDocument/2006/relationships/hyperlink" Target="http://www.suttontrust.com/researcharchive/great-teaching/" TargetMode="External"/><Relationship Id="rId5" Type="http://schemas.openxmlformats.org/officeDocument/2006/relationships/hyperlink" Target="http://my.optimus-education.com/?utm_source=leadingcpd&amp;utm_medium=blog&amp;utm_campaign=teachingandlearning&amp;sourcecode=XXXXBLXX1NAXX01CA" TargetMode="External"/><Relationship Id="rId6" Type="http://schemas.openxmlformats.org/officeDocument/2006/relationships/hyperlink" Target="http://gocognitive.net/interviews/dissociating-learning-performance" TargetMode="External"/><Relationship Id="rId7" Type="http://schemas.openxmlformats.org/officeDocument/2006/relationships/hyperlink" Target="https://www.nature.com/nrn/journal/v15/n12/abs/nrn3817.html" TargetMode="External"/><Relationship Id="rId8" Type="http://schemas.openxmlformats.org/officeDocument/2006/relationships/hyperlink" Target="http://gocognitive.net/interviews/dissociating-learning-performance" TargetMode="Externa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3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/>
          <p:nvPr/>
        </p:nvSpPr>
        <p:spPr>
          <a:xfrm>
            <a:off x="53975" y="2349500"/>
            <a:ext cx="9144000" cy="2808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entury Gothic"/>
              <a:buNone/>
            </a:pPr>
            <a:br>
              <a:rPr b="0" i="0" lang="en-US" sz="20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0" i="0" lang="en-US" sz="24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Title: 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European standards and guidelines for internal quality</a:t>
            </a:r>
            <a:b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assurance within higher education institutions</a:t>
            </a:r>
            <a:br>
              <a:rPr b="1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4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Possible applications in engineering studies programs MACICT Project 2018-2022</a:t>
            </a:r>
            <a:br>
              <a:rPr b="0" i="0" lang="en-US" sz="20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b="0" i="0" lang="en-US" sz="20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b="0" i="0" lang="en-US" sz="20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Jolanta Kowal, University of Wroclaw, </a:t>
            </a:r>
            <a:b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Jarosław Klebaniuk, </a:t>
            </a:r>
            <a:r>
              <a:rPr b="0" baseline="3000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University of Wroclaw, </a:t>
            </a:r>
            <a:b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Małgorzata Sobol-Kwapińska, University of Wroclaw, </a:t>
            </a:r>
            <a:b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0" i="0" lang="en-US" sz="19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Poland</a:t>
            </a:r>
            <a:br>
              <a:rPr b="0" i="0" lang="en-US" sz="20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/>
          </a:p>
        </p:txBody>
      </p:sp>
      <p:sp>
        <p:nvSpPr>
          <p:cNvPr id="81" name="Google Shape;81;p1"/>
          <p:cNvSpPr txBox="1"/>
          <p:nvPr/>
        </p:nvSpPr>
        <p:spPr>
          <a:xfrm>
            <a:off x="4067175" y="260350"/>
            <a:ext cx="4897437" cy="110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Faculty of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Historical and Pedagogical Sciences Institute of Psychology, Poland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/>
          </a:p>
        </p:txBody>
      </p:sp>
      <p:sp>
        <p:nvSpPr>
          <p:cNvPr id="82" name="Google Shape;82;p1"/>
          <p:cNvSpPr txBox="1"/>
          <p:nvPr/>
        </p:nvSpPr>
        <p:spPr>
          <a:xfrm>
            <a:off x="107950" y="5949950"/>
            <a:ext cx="9036050" cy="503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entury Gothic"/>
              <a:buNone/>
            </a:pPr>
            <a:r>
              <a:rPr b="0" i="0" lang="en-US" sz="20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MACICT Project 2018-2022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b="0" i="0" lang="en-US" sz="2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Wroclaw, Poland 2020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"/>
          <p:cNvSpPr txBox="1"/>
          <p:nvPr/>
        </p:nvSpPr>
        <p:spPr>
          <a:xfrm>
            <a:off x="2159000" y="158750"/>
            <a:ext cx="6840537" cy="966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 2: European standards for the external quality assurance</a:t>
            </a:r>
            <a:b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 higher education</a:t>
            </a:r>
            <a:endParaRPr/>
          </a:p>
        </p:txBody>
      </p:sp>
      <p:sp>
        <p:nvSpPr>
          <p:cNvPr id="159" name="Google Shape;159;p10"/>
          <p:cNvSpPr txBox="1"/>
          <p:nvPr/>
        </p:nvSpPr>
        <p:spPr>
          <a:xfrm>
            <a:off x="1403350" y="1412875"/>
            <a:ext cx="6840537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2.1 Use of internal quality assurance procedures: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External quality assurance procedures should take into account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effectiveness of the internal quality assurance processes described in Part 1 of the European Standards and Guidelines.</a:t>
            </a:r>
            <a:endParaRPr/>
          </a:p>
        </p:txBody>
      </p:sp>
      <p:sp>
        <p:nvSpPr>
          <p:cNvPr id="160" name="Google Shape;160;p1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/>
          <p:nvPr/>
        </p:nvSpPr>
        <p:spPr>
          <a:xfrm>
            <a:off x="2195512" y="274637"/>
            <a:ext cx="6491287" cy="8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2.2 Development of external quality assurance processes</a:t>
            </a:r>
            <a:endParaRPr/>
          </a:p>
        </p:txBody>
      </p:sp>
      <p:sp>
        <p:nvSpPr>
          <p:cNvPr id="168" name="Google Shape;168;p11"/>
          <p:cNvSpPr txBox="1"/>
          <p:nvPr/>
        </p:nvSpPr>
        <p:spPr>
          <a:xfrm>
            <a:off x="1692275" y="1165225"/>
            <a:ext cx="69945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aims and objectives of quality assurance processes should be determined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before the processes themselves are developed,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all those responsible (including higher education institutions) and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should be published with a description of the procedures to be used.</a:t>
            </a:r>
            <a:endParaRPr/>
          </a:p>
        </p:txBody>
      </p:sp>
      <p:sp>
        <p:nvSpPr>
          <p:cNvPr id="169" name="Google Shape;169;p11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/>
          <p:nvPr/>
        </p:nvSpPr>
        <p:spPr>
          <a:xfrm>
            <a:off x="1619250" y="274637"/>
            <a:ext cx="7067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2.3 Criteria for decisions:</a:t>
            </a:r>
            <a:endParaRPr/>
          </a:p>
        </p:txBody>
      </p:sp>
      <p:sp>
        <p:nvSpPr>
          <p:cNvPr id="177" name="Google Shape;177;p12"/>
          <p:cNvSpPr txBox="1"/>
          <p:nvPr/>
        </p:nvSpPr>
        <p:spPr>
          <a:xfrm>
            <a:off x="1476375" y="1600200"/>
            <a:ext cx="72104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Any formal decisions made as a result of an external quality assurance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activity should be based on explicit published criteria that are applied consistently.</a:t>
            </a:r>
            <a:endParaRPr/>
          </a:p>
        </p:txBody>
      </p:sp>
      <p:sp>
        <p:nvSpPr>
          <p:cNvPr id="178" name="Google Shape;178;p12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"/>
          <p:cNvSpPr txBox="1"/>
          <p:nvPr/>
        </p:nvSpPr>
        <p:spPr>
          <a:xfrm>
            <a:off x="1763712" y="274637"/>
            <a:ext cx="6923087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2.4 Processes fit for purpose:</a:t>
            </a:r>
            <a:endParaRPr/>
          </a:p>
        </p:txBody>
      </p:sp>
      <p:sp>
        <p:nvSpPr>
          <p:cNvPr id="186" name="Google Shape;186;p13"/>
          <p:cNvSpPr txBox="1"/>
          <p:nvPr/>
        </p:nvSpPr>
        <p:spPr>
          <a:xfrm>
            <a:off x="1476375" y="1600200"/>
            <a:ext cx="72104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All external quality assurance processes should be designed specifically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ensure their fitness to achieve the aims and objectives set for them.</a:t>
            </a:r>
            <a:endParaRPr/>
          </a:p>
        </p:txBody>
      </p:sp>
      <p:sp>
        <p:nvSpPr>
          <p:cNvPr id="187" name="Google Shape;187;p13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"/>
          <p:cNvSpPr txBox="1"/>
          <p:nvPr/>
        </p:nvSpPr>
        <p:spPr>
          <a:xfrm>
            <a:off x="2268537" y="274637"/>
            <a:ext cx="6418262" cy="561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2.5 Reporting:</a:t>
            </a:r>
            <a:endParaRPr/>
          </a:p>
        </p:txBody>
      </p:sp>
      <p:sp>
        <p:nvSpPr>
          <p:cNvPr id="195" name="Google Shape;195;p14"/>
          <p:cNvSpPr txBox="1"/>
          <p:nvPr/>
        </p:nvSpPr>
        <p:spPr>
          <a:xfrm>
            <a:off x="1619250" y="1600200"/>
            <a:ext cx="70675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Reports should be published and should be written in a style, which is clear and readily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accessible to its intended readership.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Any decisions, commendations or recommendations contained in reports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should be easy for a reader to find.</a:t>
            </a:r>
            <a:endParaRPr/>
          </a:p>
        </p:txBody>
      </p:sp>
      <p:sp>
        <p:nvSpPr>
          <p:cNvPr id="196" name="Google Shape;196;p14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 txBox="1"/>
          <p:nvPr/>
        </p:nvSpPr>
        <p:spPr>
          <a:xfrm>
            <a:off x="1979612" y="274637"/>
            <a:ext cx="6707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2.6 Follow-up procedures:</a:t>
            </a:r>
            <a:endParaRPr/>
          </a:p>
        </p:txBody>
      </p:sp>
      <p:sp>
        <p:nvSpPr>
          <p:cNvPr id="204" name="Google Shape;204;p15"/>
          <p:cNvSpPr txBox="1"/>
          <p:nvPr/>
        </p:nvSpPr>
        <p:spPr>
          <a:xfrm>
            <a:off x="1187450" y="1600200"/>
            <a:ext cx="74993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Quality assurance processes which contain recommendations for action or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require a subsequent action plan, should have a predetermined follow-up procedure which is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implemented consistently.</a:t>
            </a:r>
            <a:endParaRPr/>
          </a:p>
        </p:txBody>
      </p:sp>
      <p:sp>
        <p:nvSpPr>
          <p:cNvPr id="205" name="Google Shape;205;p15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"/>
          <p:cNvSpPr txBox="1"/>
          <p:nvPr/>
        </p:nvSpPr>
        <p:spPr>
          <a:xfrm>
            <a:off x="1979612" y="274637"/>
            <a:ext cx="6707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2.7 Periodic reviews:</a:t>
            </a:r>
            <a:endParaRPr/>
          </a:p>
        </p:txBody>
      </p:sp>
      <p:sp>
        <p:nvSpPr>
          <p:cNvPr id="213" name="Google Shape;213;p16"/>
          <p:cNvSpPr txBox="1"/>
          <p:nvPr/>
        </p:nvSpPr>
        <p:spPr>
          <a:xfrm>
            <a:off x="1547812" y="1600200"/>
            <a:ext cx="713898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External quality assurance of institutions and/or programmes should be undertaken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 a cyclical basis.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length of the cycle and the review procedures to be used should be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clearly defined and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published in advance.</a:t>
            </a:r>
            <a:endParaRPr/>
          </a:p>
        </p:txBody>
      </p:sp>
      <p:sp>
        <p:nvSpPr>
          <p:cNvPr id="214" name="Google Shape;214;p16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"/>
          <p:cNvSpPr txBox="1"/>
          <p:nvPr/>
        </p:nvSpPr>
        <p:spPr>
          <a:xfrm>
            <a:off x="1908175" y="274637"/>
            <a:ext cx="67786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2.8 System-wide analyses:</a:t>
            </a:r>
            <a:endParaRPr/>
          </a:p>
        </p:txBody>
      </p:sp>
      <p:sp>
        <p:nvSpPr>
          <p:cNvPr id="222" name="Google Shape;222;p17"/>
          <p:cNvSpPr txBox="1"/>
          <p:nvPr/>
        </p:nvSpPr>
        <p:spPr>
          <a:xfrm>
            <a:off x="1763712" y="1600200"/>
            <a:ext cx="692308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Quality assurance agencies should produce from time to time summary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reports describing and analysing the general findings of their reviews, evaluations, assessments etc.</a:t>
            </a:r>
            <a:endParaRPr/>
          </a:p>
        </p:txBody>
      </p:sp>
      <p:sp>
        <p:nvSpPr>
          <p:cNvPr id="223" name="Google Shape;223;p17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8"/>
          <p:cNvSpPr txBox="1"/>
          <p:nvPr/>
        </p:nvSpPr>
        <p:spPr>
          <a:xfrm>
            <a:off x="2124075" y="274637"/>
            <a:ext cx="65627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Course evaluation scheme according to this rules</a:t>
            </a:r>
            <a:endParaRPr/>
          </a:p>
        </p:txBody>
      </p:sp>
      <p:sp>
        <p:nvSpPr>
          <p:cNvPr id="231" name="Google Shape;231;p18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Mäkiö et al. 2019</a:t>
            </a:r>
            <a:endParaRPr/>
          </a:p>
        </p:txBody>
      </p:sp>
      <p:sp>
        <p:nvSpPr>
          <p:cNvPr id="232" name="Google Shape;232;p1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pic>
        <p:nvPicPr>
          <p:cNvPr id="233" name="Google Shape;23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237" y="827087"/>
            <a:ext cx="8386762" cy="5434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/>
          <p:nvPr/>
        </p:nvSpPr>
        <p:spPr>
          <a:xfrm>
            <a:off x="2076450" y="206375"/>
            <a:ext cx="70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Eight principles of effective teaching</a:t>
            </a:r>
            <a:br>
              <a:rPr b="1"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240" name="Google Shape;240;p19"/>
          <p:cNvSpPr txBox="1"/>
          <p:nvPr/>
        </p:nvSpPr>
        <p:spPr>
          <a:xfrm>
            <a:off x="1835150" y="1600200"/>
            <a:ext cx="68516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Eight ideas from cognitive psychology that you should think about putting into your teaching.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9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/>
        </p:nvSpPr>
        <p:spPr>
          <a:xfrm>
            <a:off x="1979612" y="274637"/>
            <a:ext cx="6707187" cy="490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G1.1 Policy and procedures for quality assurance: Goals of This Study</a:t>
            </a:r>
            <a:endParaRPr/>
          </a:p>
        </p:txBody>
      </p:sp>
      <p:sp>
        <p:nvSpPr>
          <p:cNvPr id="90" name="Google Shape;90;p2"/>
          <p:cNvSpPr txBox="1"/>
          <p:nvPr/>
        </p:nvSpPr>
        <p:spPr>
          <a:xfrm>
            <a:off x="1177925" y="1063625"/>
            <a:ext cx="7499350" cy="5389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Institutions should have a policy and associated procedures for the assurance of the quality and standards of their programmes and awards.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They should also commit themselves explicitly to the development of a culture which recognises the importance of quality, and quality assurance, in their work.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achieve this, institutions should develop and implement a strategy for the continuous enhancement of quality. The strategy, policy and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procedures should have a formal status and be publicly available.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They should also include a role for students and other stakeholders.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0"/>
          <p:cNvSpPr txBox="1"/>
          <p:nvPr/>
        </p:nvSpPr>
        <p:spPr>
          <a:xfrm>
            <a:off x="457200" y="274637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 S</a:t>
            </a:r>
            <a:r>
              <a:rPr b="0" i="0" lang="en-US" sz="44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 of principles</a:t>
            </a:r>
            <a:endParaRPr/>
          </a:p>
        </p:txBody>
      </p:sp>
      <p:sp>
        <p:nvSpPr>
          <p:cNvPr id="249" name="Google Shape;249;p20"/>
          <p:cNvSpPr txBox="1"/>
          <p:nvPr/>
        </p:nvSpPr>
        <p:spPr>
          <a:xfrm>
            <a:off x="1187450" y="1600200"/>
            <a:ext cx="74993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Tom Sherrington has put together a really useful (and practical) set of principles, Shaun Allison and Andy Tharby make a powerful case for six key focuses, and researchers such as Rosenshine have brought together research-based insights on instruction.</a:t>
            </a:r>
            <a:endParaRPr/>
          </a:p>
        </p:txBody>
      </p:sp>
      <p:sp>
        <p:nvSpPr>
          <p:cNvPr id="250" name="Google Shape;250;p20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1"/>
          <p:cNvSpPr txBox="1"/>
          <p:nvPr/>
        </p:nvSpPr>
        <p:spPr>
          <a:xfrm>
            <a:off x="457200" y="274637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Eight ideas</a:t>
            </a:r>
            <a:endParaRPr/>
          </a:p>
        </p:txBody>
      </p:sp>
      <p:sp>
        <p:nvSpPr>
          <p:cNvPr id="258" name="Google Shape;258;p21"/>
          <p:cNvSpPr txBox="1"/>
          <p:nvPr/>
        </p:nvSpPr>
        <p:spPr>
          <a:xfrm>
            <a:off x="1116012" y="1412875"/>
            <a:ext cx="735488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Eight ideas coming mainly from cognitive psychology summarised by Ruth Powley for the Optimus Education Knowledge Centre.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can check out the original article here and get some resources for embedding it with the mastery lesson plan and Ruth’s webinar on developing pupils’ memory.</a:t>
            </a:r>
            <a:endParaRPr/>
          </a:p>
        </p:txBody>
      </p:sp>
      <p:sp>
        <p:nvSpPr>
          <p:cNvPr id="259" name="Google Shape;259;p21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2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2"/>
          <p:cNvSpPr txBox="1"/>
          <p:nvPr/>
        </p:nvSpPr>
        <p:spPr>
          <a:xfrm>
            <a:off x="457200" y="274637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Effective teaching</a:t>
            </a:r>
            <a:endParaRPr/>
          </a:p>
        </p:txBody>
      </p:sp>
      <p:sp>
        <p:nvSpPr>
          <p:cNvPr id="267" name="Google Shape;267;p22"/>
          <p:cNvSpPr txBox="1"/>
          <p:nvPr/>
        </p:nvSpPr>
        <p:spPr>
          <a:xfrm>
            <a:off x="1476375" y="1600200"/>
            <a:ext cx="72104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It’s important that we understand what makes effective teaching. A 2014 survey found that as many as 90% of teachers thought that individuals learn better in their preferred learning style – despite the lack of any evidence to support this. At the same time many effective techniques are underused.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 what should we focus on?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2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3"/>
          <p:cNvSpPr txBox="1"/>
          <p:nvPr/>
        </p:nvSpPr>
        <p:spPr>
          <a:xfrm>
            <a:off x="1908175" y="274637"/>
            <a:ext cx="6778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 Develop mastery learning</a:t>
            </a:r>
            <a:b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276" name="Google Shape;276;p23"/>
          <p:cNvSpPr txBox="1"/>
          <p:nvPr/>
        </p:nvSpPr>
        <p:spPr>
          <a:xfrm>
            <a:off x="892175" y="84772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Rosenshine’s research on effective teaching advocates ‘mastery learning’ which builds automatic fluency in key concepts. He recommends: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beginning lessons with a 5-8 minute review of previous learning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presenting new material in small steps with student practice after each step (Evertson et al., 1980)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limiting the amount of material students receive at one time – reviewing is as important as new content (Miller, 1956; Laberge &amp; Samuels, 1974; Samuels, 1994)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re-teaching material when necessary.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Find out more about why students’ performance doesn’t always mean that they have mastered learning in a video from Robert Bjork.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3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4"/>
          <p:cNvSpPr txBox="1"/>
          <p:nvPr/>
        </p:nvSpPr>
        <p:spPr>
          <a:xfrm>
            <a:off x="1908175" y="274637"/>
            <a:ext cx="7488237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</a:pPr>
            <a:r>
              <a:rPr b="0" i="0" lang="en-US" sz="2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  Don’t dismiss knowledge as ‘lower order’</a:t>
            </a:r>
            <a:br>
              <a:rPr b="0" i="0" lang="en-US" sz="2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285" name="Google Shape;285;p24"/>
          <p:cNvSpPr txBox="1"/>
          <p:nvPr/>
        </p:nvSpPr>
        <p:spPr>
          <a:xfrm>
            <a:off x="1331912" y="1052512"/>
            <a:ext cx="7354887" cy="5668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Makes Great Teaching states that ‘the most effective teachers have deep knowledge of the subjects they teach.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 Rosenshine found that ‘one characteristic of effective teachers is their ability to anticipate students’ errors.’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 knowledge is vital to achievement: breadth of knowledge is one of the key influencing factors for academic attainment.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 knowledge is also vital to memorising and thinking. Cognitive scientists such as Daniel Willingham have found that a memory replete with facts learns better than one without (Willingham, 2014; Dunlosky et al., 2013)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more about Powerful Learning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2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"/>
          <p:cNvSpPr txBox="1"/>
          <p:nvPr/>
        </p:nvSpPr>
        <p:spPr>
          <a:xfrm>
            <a:off x="1835150" y="274637"/>
            <a:ext cx="68516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3. Expect excellence from all</a:t>
            </a:r>
            <a:b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293" name="Google Shape;293;p25"/>
          <p:cNvSpPr txBox="1"/>
          <p:nvPr/>
        </p:nvSpPr>
        <p:spPr>
          <a:xfrm>
            <a:off x="1146175" y="116522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Shaun Allison, Deputy Headteacher of Durrington High School, writes that ‘all, most, some’ learning objectives ‘stifle aspirations of what students can achieve.’ 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Think in terms of expected learning gains: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deep understanding or technical proficiency will students gain mastery of?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will excellence look like?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set a single, challenging objective for all students with appropriate scaffolding.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25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6"/>
          <p:cNvSpPr txBox="1"/>
          <p:nvPr/>
        </p:nvSpPr>
        <p:spPr>
          <a:xfrm>
            <a:off x="457200" y="274637"/>
            <a:ext cx="8229600" cy="1209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4.1 Guide learning</a:t>
            </a:r>
            <a:b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302" name="Google Shape;302;p26"/>
          <p:cNvSpPr txBox="1"/>
          <p:nvPr/>
        </p:nvSpPr>
        <p:spPr>
          <a:xfrm>
            <a:off x="914400" y="79692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Makes Great Teaching recommends ‘reviewing previous learning, providing model responses for students [and] progressively introducing new learning (scaffolding).’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Rosenshine’s research shows that the most successful teachers spent more than half of the class time lecturing, demonstrating, and asking questions.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Cognitive scientists such as Kirschner also recommend guided practice: ‘When dealing with novel information, learners should be explicitly shown what to do and how to do it’.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26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7"/>
          <p:cNvSpPr txBox="1"/>
          <p:nvPr/>
        </p:nvSpPr>
        <p:spPr>
          <a:xfrm>
            <a:off x="2051050" y="333375"/>
            <a:ext cx="7212012" cy="92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b="0" i="0" lang="en-US" sz="4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4.2. Rosenshine recommends:</a:t>
            </a:r>
            <a:br>
              <a:rPr b="0" i="0" lang="en-US" sz="4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311" name="Google Shape;311;p27"/>
          <p:cNvSpPr txBox="1"/>
          <p:nvPr/>
        </p:nvSpPr>
        <p:spPr>
          <a:xfrm>
            <a:off x="1258887" y="871537"/>
            <a:ext cx="7427912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 recommends worked examples over problem solving tasks. 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Worked examples aid learning because they reduce working memory load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focus on the essential relations between problems.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giving clear and detailed instructions and explanations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providing worked examples of problems or tasks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providing a number of examples.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27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8"/>
          <p:cNvSpPr txBox="1"/>
          <p:nvPr/>
        </p:nvSpPr>
        <p:spPr>
          <a:xfrm>
            <a:off x="2051050" y="274637"/>
            <a:ext cx="6635750" cy="561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</a:pPr>
            <a:r>
              <a:rPr b="0" i="0" lang="en-US" sz="2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5. Ensure that students have to think hard</a:t>
            </a:r>
            <a:br>
              <a:rPr b="0" i="0" lang="en-US" sz="2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320" name="Google Shape;320;p28"/>
          <p:cNvSpPr txBox="1"/>
          <p:nvPr/>
        </p:nvSpPr>
        <p:spPr>
          <a:xfrm>
            <a:off x="1187450" y="908050"/>
            <a:ext cx="74993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Coe says that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‘learning happens when people have to think hard’. Teachers should ask themselves questions like ‘Where in this lesson will students have to think hard?’.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Desirable difficulties which make short-term performance harder cause better long-term learning. 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These include: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varying the conditions of practice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spacing practice sessions with gaps to allow forgetting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interleaving rather than blocking topics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using retrieval quizzes to test recall.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Find out more about desirable difficulties.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8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2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9"/>
          <p:cNvSpPr txBox="1"/>
          <p:nvPr/>
        </p:nvSpPr>
        <p:spPr>
          <a:xfrm>
            <a:off x="1619250" y="274637"/>
            <a:ext cx="706755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0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6.1 Put deliberate practice into lessons</a:t>
            </a:r>
            <a:br>
              <a:rPr b="0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330" name="Google Shape;330;p29"/>
          <p:cNvSpPr txBox="1"/>
          <p:nvPr/>
        </p:nvSpPr>
        <p:spPr>
          <a:xfrm>
            <a:off x="1257300" y="1165225"/>
            <a:ext cx="74993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Makes Great Teaching recommends giving adequate time for practice to embed skills securely. Practice of new learning should be spaced over at least three occasions. 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overlearning creates fluent understanding and transfers learning to the long-term memory.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Rosenshine found that the most effective teachers understood that ‘material will be forgotten unless there is sufficient rehearsal.’ 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His research also suggested that the optimal success rate in practice was 80%: students were learning but still challenged.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29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2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/>
        </p:nvSpPr>
        <p:spPr>
          <a:xfrm>
            <a:off x="1331912" y="4572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Summary list of European standards for </a:t>
            </a:r>
            <a:b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quality assurance</a:t>
            </a:r>
            <a:b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97" name="Google Shape;97;p3"/>
          <p:cNvSpPr txBox="1"/>
          <p:nvPr/>
        </p:nvSpPr>
        <p:spPr>
          <a:xfrm>
            <a:off x="914400" y="1066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summary list of European standards for quality assurance in higher education is drawn from Chapter 2 of the report and is placed here for ease of reference.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standards are in three parts covering: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internal quality assurance of higher education institutions,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external quality assurance of higher education, and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quality assurance of external quality assurance agencies.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0"/>
          <p:cNvSpPr txBox="1"/>
          <p:nvPr/>
        </p:nvSpPr>
        <p:spPr>
          <a:xfrm>
            <a:off x="1835150" y="268287"/>
            <a:ext cx="7427912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6.2 Rosenshine recommends:</a:t>
            </a:r>
            <a:b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339" name="Google Shape;339;p30"/>
          <p:cNvSpPr txBox="1"/>
          <p:nvPr/>
        </p:nvSpPr>
        <p:spPr>
          <a:xfrm>
            <a:off x="1476375" y="1165225"/>
            <a:ext cx="74263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providing a high level of active practice for all students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guiding students as they begin to practice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preparing students for independent practice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monitoring students when they begin independent practice to provide feedback and corrections.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0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3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1"/>
          <p:cNvSpPr txBox="1"/>
          <p:nvPr/>
        </p:nvSpPr>
        <p:spPr>
          <a:xfrm>
            <a:off x="1979612" y="274637"/>
            <a:ext cx="67071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7. Test to improve learning</a:t>
            </a:r>
            <a:b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348" name="Google Shape;348;p31"/>
          <p:cNvSpPr txBox="1"/>
          <p:nvPr/>
        </p:nvSpPr>
        <p:spPr>
          <a:xfrm>
            <a:off x="1187450" y="981075"/>
            <a:ext cx="7643812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long-term memory doesn’t change, it’s very difficult to say what has been learned.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Information should be ‘overlearned’ by 20% to optimise recall.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Dunlosky’s research recommends the following methods: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practice testing improves memory retrieval and is more effective than re-study or concept mapping when frequent, spaced and with feedback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spacing practice forces students to think harder and interleaving practice strengthens memory retrieval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elaborative interrogation enhances learning by integrating new information with prior knowledge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self-explanation helps students understand processes.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1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3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2"/>
          <p:cNvSpPr txBox="1"/>
          <p:nvPr/>
        </p:nvSpPr>
        <p:spPr>
          <a:xfrm>
            <a:off x="1619250" y="160337"/>
            <a:ext cx="7524750" cy="1108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</a:pPr>
            <a:r>
              <a:rPr b="0" i="0" lang="en-US" sz="2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8. Use questioning frequently and rigorously</a:t>
            </a:r>
            <a:br>
              <a:rPr b="0" i="0" lang="en-US" sz="2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357" name="Google Shape;357;p32"/>
          <p:cNvSpPr txBox="1"/>
          <p:nvPr/>
        </p:nvSpPr>
        <p:spPr>
          <a:xfrm>
            <a:off x="1258887" y="981075"/>
            <a:ext cx="76549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1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Makes Great Teaching</a:t>
            </a: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recommends effective questioning, which require all students to process and rehearse material. 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Rosenshine criticised ‘the least effective teachers [who] asked only nine questions in a 40-minute period.’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Rosenshine recommends: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Asking a large number of questions to check for understanding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2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3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3"/>
          <p:cNvSpPr txBox="1"/>
          <p:nvPr/>
        </p:nvSpPr>
        <p:spPr>
          <a:xfrm>
            <a:off x="457200" y="274637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/>
          </a:p>
        </p:txBody>
      </p:sp>
      <p:sp>
        <p:nvSpPr>
          <p:cNvPr id="366" name="Google Shape;366;p33"/>
          <p:cNvSpPr txBox="1"/>
          <p:nvPr/>
        </p:nvSpPr>
        <p:spPr>
          <a:xfrm>
            <a:off x="1042987" y="1557337"/>
            <a:ext cx="801687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ESG_2015.pdf, https://enqa.eu/wp-content/uploads/2015/11/ESG_2015.pdf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https://enqa.eu/wp-content/uploads/2015/11/ESG_2015.pdf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European Association for Quality Assurance in Higher Education</a:t>
            </a: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 Association for Quality Assurance in Higher Education</a:t>
            </a:r>
            <a:r>
              <a:rPr b="0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, </a:t>
            </a: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Standards and Guidelines for Quality Assurance in the European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Higher Education Area, Helsinki, Finland 2005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 Communities, 2006, GUIDELINES FOR PROJECT AND PROGRAMME EVALUATION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 Sherrington, 2016.  Principles Of Effective Teaching, https://teacherhead.com/2016/01/10/principles-of-effective-teaching/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Shaun Allison and Andy Tharby, 2015.  Six principles to support great teaching and learning Camarthen. United Kingdom: Crown House Publishing. ISBN10 1845909739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Barak Rosenshine, 2012. Principles of Instruction, Research-based Strategies that All Teachers Should Know, American Educator, Spring 2012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Owen Carter, 2016. Eight principles of effective teaching, https://blog.optimus-education.com/eight-principles-effective-teaching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33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"/>
          <p:cNvSpPr txBox="1"/>
          <p:nvPr/>
        </p:nvSpPr>
        <p:spPr>
          <a:xfrm>
            <a:off x="457200" y="274637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/>
          </a:p>
        </p:txBody>
      </p:sp>
      <p:sp>
        <p:nvSpPr>
          <p:cNvPr id="374" name="Google Shape;374;p34"/>
          <p:cNvSpPr txBox="1"/>
          <p:nvPr/>
        </p:nvSpPr>
        <p:spPr>
          <a:xfrm>
            <a:off x="1116012" y="981075"/>
            <a:ext cx="779938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Ruth Powley, 2016. Look Out For Learning. Available at: https://lookoutforlearning.wordpress.com/2016/01/18/8-catch-up-pedagogies-every-teacher-should-know/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Ruth Powley, Powerful pedagogy: Teach better quicker, January 2018, DOI: 10.4324/9781315226613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Owen Carter, 2016. Eight principles of effective teaching. Available at: https://blog.optimus-education.com/eight-principles-effective-teaching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Daniel Willingham, Science &amp; Education, http://www.danielwillingham.com/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Rob Coe, 2016, Learning happens when you think hard. Available at: https://itilbury.wordpress.com/2016/01/20/learning-happens-when-you-think-hard-the-thinking-curriculum/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Coe, R. and Aloisi, C. and Higgins, S. &amp; Major, L.E. (2014). What makes great teaching? Review of the underpinning research, Project Report. Sutton Trust: London.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Higgins, S., Kokotsaki, D. and Coe, R. (2011). Toolkit of Strategies to Improve Learning. Sutton Trust [online] Available at: http://www.cem.org/attachments/1toolkit-summary-final-r-2-.pdf.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J. Mäkiö, , S. Piashkun, , J. Kowal, M. Paasivaara, , E. Surkova (2019). FIT FOR THE FUTURE - MODERNISATION OF MASTER CURRICULUM IN ICT FOR ENHANCING STUDENT EMPLOYABILITY IN BELARUS, EDULEARN19 Proceedings,  9116-9122. DOI: 10.21125/edulearn.2019.2249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Mäkiö-Marusik, J. Mäkiö, and J. Kowal, "Validation of task-centric holistic agile approach on teaching cyber physical systems engineering," (December 30, 2017). GOSPODARKA RYNEK EDUKACJA = ECONOMY MARKET EDUCATION, 18(4), 2017, 5-17.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Agarwal, P. K., Bain, P. M., &amp; Chamberlain, R. W. (2012). The value of applied research: Retrieval practice improves classroom learning and recommendations from a teacher, a principal, and a scientist. </a:t>
            </a:r>
            <a:r>
              <a:rPr b="0" i="1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Educational Psychology Review, 24</a:t>
            </a:r>
            <a:r>
              <a:rPr b="0" i="0" lang="en-US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437–448.  </a:t>
            </a:r>
            <a:r>
              <a:rPr b="0" i="0" lang="en-US" sz="14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https://doi.org/10.1007/s10648-012-9210-2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  <a:hlinkClick r:id="rId4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</p:txBody>
      </p:sp>
      <p:sp>
        <p:nvSpPr>
          <p:cNvPr id="375" name="Google Shape;375;p34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3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5"/>
          <p:cNvSpPr txBox="1"/>
          <p:nvPr/>
        </p:nvSpPr>
        <p:spPr>
          <a:xfrm>
            <a:off x="457200" y="274637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/>
          </a:p>
        </p:txBody>
      </p:sp>
      <p:sp>
        <p:nvSpPr>
          <p:cNvPr id="383" name="Google Shape;383;p35"/>
          <p:cNvSpPr txBox="1"/>
          <p:nvPr/>
        </p:nvSpPr>
        <p:spPr>
          <a:xfrm>
            <a:off x="1116012" y="981075"/>
            <a:ext cx="779938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Dunlosky, J., Rawson, K.A., Marsh, E.J.,Nathan, M.J., Willingham, D.T. (2013). Improving Students' Learning With Effective Learning Techniques: Promising Directions From Cognitive and Educational Psychology. </a:t>
            </a:r>
            <a:r>
              <a:rPr b="0" i="1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Psychological Science in the  Public Interest, 14</a:t>
            </a: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4–58. </a:t>
            </a:r>
            <a:r>
              <a:rPr b="0" i="0" lang="en-US" sz="1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https://doi.org/10.1177/1529100612453266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Evertson, C. M., Anderson, C.W., Anderson, L. M., Brophy, J. E. (1980). Relationships Between Classroom Behaviors and Student Outcomes in Junior High Mathematics and English Classes. </a:t>
            </a:r>
            <a:r>
              <a:rPr b="0" i="1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American Educational Research Journal, 17</a:t>
            </a: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43–60. </a:t>
            </a:r>
            <a:r>
              <a:rPr b="0" i="0" lang="en-US" sz="1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https://doi.org/10.3102/00028312017001043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Laberge, D. H. and Samuels, S. J. (1974).Toward a theory of automatic information processing in reading. </a:t>
            </a:r>
            <a:r>
              <a:rPr b="0" i="1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Cognitive Psychology, 6</a:t>
            </a: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293-323. https://doi.org/10.1016/0010-0285(74)90015-2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Miller, G. A. (1956). The magical number seven, plus or minus two: some limits on our capacity for processing information. </a:t>
            </a:r>
            <a:r>
              <a:rPr b="0" i="1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Psychological Review, 63</a:t>
            </a: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81–97. https://doi.org/10.1037/h0043158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Samuels, S. J. (1994). </a:t>
            </a:r>
            <a:r>
              <a:rPr b="0" i="1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Toward a theory of automatic information processing in reading, revisited</a:t>
            </a: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In R. B. Ruddell, M. R. Ruddell, &amp; H. Singer (Eds.), </a:t>
            </a:r>
            <a:r>
              <a:rPr b="0" i="1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Theoretical models and processes of reading</a:t>
            </a: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(p. 816–837). International Reading Association.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Willingham, D. T. (2014). Strategies That Make Learning Last, </a:t>
            </a:r>
            <a:r>
              <a:rPr b="0" i="1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Educational Leadership, 72</a:t>
            </a: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10-15.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3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6"/>
          <p:cNvSpPr txBox="1"/>
          <p:nvPr/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1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29.09.20</a:t>
            </a:r>
            <a:endParaRPr/>
          </a:p>
        </p:txBody>
      </p:sp>
      <p:sp>
        <p:nvSpPr>
          <p:cNvPr id="390" name="Google Shape;390;p36"/>
          <p:cNvSpPr txBox="1"/>
          <p:nvPr/>
        </p:nvSpPr>
        <p:spPr>
          <a:xfrm>
            <a:off x="1042987" y="1027112"/>
            <a:ext cx="6121400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https://twitter.com/powley_r</a:t>
            </a:r>
            <a:endParaRPr/>
          </a:p>
        </p:txBody>
      </p:sp>
      <p:sp>
        <p:nvSpPr>
          <p:cNvPr id="391" name="Google Shape;391;p36"/>
          <p:cNvSpPr txBox="1"/>
          <p:nvPr/>
        </p:nvSpPr>
        <p:spPr>
          <a:xfrm>
            <a:off x="1476375" y="2276475"/>
            <a:ext cx="45720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https://www.youtube.com/watch?v=gtmMMR7SJKw</a:t>
            </a:r>
            <a:endParaRPr/>
          </a:p>
        </p:txBody>
      </p:sp>
      <p:sp>
        <p:nvSpPr>
          <p:cNvPr id="392" name="Google Shape;392;p36"/>
          <p:cNvSpPr txBox="1"/>
          <p:nvPr/>
        </p:nvSpPr>
        <p:spPr>
          <a:xfrm>
            <a:off x="989012" y="1530350"/>
            <a:ext cx="76327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http://my.optimus-education.com/?utm_source=leadingcpd&amp;utm_medium=blog&amp;utm_campaign=teachingandlearning&amp;sourcecode=XXXXBLXX1NAXX01CA</a:t>
            </a:r>
            <a:endParaRPr/>
          </a:p>
        </p:txBody>
      </p:sp>
      <p:sp>
        <p:nvSpPr>
          <p:cNvPr id="393" name="Google Shape;393;p36"/>
          <p:cNvSpPr txBox="1"/>
          <p:nvPr/>
        </p:nvSpPr>
        <p:spPr>
          <a:xfrm>
            <a:off x="1042987" y="2451100"/>
            <a:ext cx="7718425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http://my.optimus-education.com/?utm_source=leadingcpd&amp;utm_medium=blog&amp;utm_campaign=teachingandlearning&amp;sourcecode=XXXXBLXX1NAXX01CA</a:t>
            </a:r>
            <a:endParaRPr/>
          </a:p>
        </p:txBody>
      </p:sp>
      <p:sp>
        <p:nvSpPr>
          <p:cNvPr id="394" name="Google Shape;394;p36"/>
          <p:cNvSpPr txBox="1"/>
          <p:nvPr/>
        </p:nvSpPr>
        <p:spPr>
          <a:xfrm>
            <a:off x="1014412" y="3236912"/>
            <a:ext cx="7273925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http://gocognitive.net/interviews/dissociating-learning-performance</a:t>
            </a:r>
            <a:endParaRPr/>
          </a:p>
        </p:txBody>
      </p:sp>
      <p:sp>
        <p:nvSpPr>
          <p:cNvPr id="395" name="Google Shape;395;p36"/>
          <p:cNvSpPr txBox="1"/>
          <p:nvPr/>
        </p:nvSpPr>
        <p:spPr>
          <a:xfrm>
            <a:off x="1014412" y="3636962"/>
            <a:ext cx="6951662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https://www.nature.com/nrn/journal/v15/n12/abs/nrn3817.html</a:t>
            </a:r>
            <a:endParaRPr/>
          </a:p>
        </p:txBody>
      </p:sp>
      <p:sp>
        <p:nvSpPr>
          <p:cNvPr id="396" name="Google Shape;396;p36"/>
          <p:cNvSpPr txBox="1"/>
          <p:nvPr/>
        </p:nvSpPr>
        <p:spPr>
          <a:xfrm>
            <a:off x="457200" y="274637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Links</a:t>
            </a:r>
            <a:endParaRPr/>
          </a:p>
        </p:txBody>
      </p:sp>
      <p:sp>
        <p:nvSpPr>
          <p:cNvPr id="397" name="Google Shape;397;p36"/>
          <p:cNvSpPr txBox="1"/>
          <p:nvPr/>
        </p:nvSpPr>
        <p:spPr>
          <a:xfrm>
            <a:off x="1014412" y="4035425"/>
            <a:ext cx="717232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http://gocognitive.net/interviews/dissociating-learning-performance</a:t>
            </a:r>
            <a:endParaRPr/>
          </a:p>
        </p:txBody>
      </p:sp>
      <p:sp>
        <p:nvSpPr>
          <p:cNvPr id="398" name="Google Shape;398;p36"/>
          <p:cNvSpPr txBox="1"/>
          <p:nvPr/>
        </p:nvSpPr>
        <p:spPr>
          <a:xfrm>
            <a:off x="1000125" y="4413250"/>
            <a:ext cx="674052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http://www.suttontrust.com/researcharchive/great-teaching/</a:t>
            </a:r>
            <a:endParaRPr/>
          </a:p>
        </p:txBody>
      </p:sp>
      <p:sp>
        <p:nvSpPr>
          <p:cNvPr id="399" name="Google Shape;399;p36"/>
          <p:cNvSpPr txBox="1"/>
          <p:nvPr/>
        </p:nvSpPr>
        <p:spPr>
          <a:xfrm>
            <a:off x="965200" y="4811712"/>
            <a:ext cx="7029450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https://www.scotthyoung.com/blog/2014/08/10/7-principles-learn-better-science/</a:t>
            </a:r>
            <a:endParaRPr/>
          </a:p>
        </p:txBody>
      </p:sp>
      <p:sp>
        <p:nvSpPr>
          <p:cNvPr id="400" name="Google Shape;400;p36"/>
          <p:cNvSpPr txBox="1"/>
          <p:nvPr/>
        </p:nvSpPr>
        <p:spPr>
          <a:xfrm>
            <a:off x="1044575" y="5180012"/>
            <a:ext cx="7907337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http://www.memory-key.com/improving/strategies/study/elaborating</a:t>
            </a:r>
            <a:endParaRPr/>
          </a:p>
        </p:txBody>
      </p:sp>
      <p:sp>
        <p:nvSpPr>
          <p:cNvPr id="401" name="Google Shape;401;p36"/>
          <p:cNvSpPr txBox="1"/>
          <p:nvPr/>
        </p:nvSpPr>
        <p:spPr>
          <a:xfrm>
            <a:off x="1042987" y="5518150"/>
            <a:ext cx="4572000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https://www.youtube.com/watch?v=gtmMMR7SJKw</a:t>
            </a:r>
            <a:endParaRPr/>
          </a:p>
        </p:txBody>
      </p:sp>
      <p:sp>
        <p:nvSpPr>
          <p:cNvPr id="402" name="Google Shape;402;p36"/>
          <p:cNvSpPr txBox="1"/>
          <p:nvPr/>
        </p:nvSpPr>
        <p:spPr>
          <a:xfrm>
            <a:off x="1014412" y="5827712"/>
            <a:ext cx="6951662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http://www.memory-key.com/improving/strategies/study/elaborating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37"/>
          <p:cNvSpPr txBox="1"/>
          <p:nvPr/>
        </p:nvSpPr>
        <p:spPr>
          <a:xfrm>
            <a:off x="1247775" y="-904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b="0" i="0" lang="en-US" sz="2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Attachment 1. Questions for Self-evaluation of the course design</a:t>
            </a:r>
            <a:endParaRPr/>
          </a:p>
        </p:txBody>
      </p:sp>
      <p:sp>
        <p:nvSpPr>
          <p:cNvPr id="409" name="Google Shape;409;p37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From: Siarhei Piashun, 2019</a:t>
            </a:r>
            <a:endParaRPr/>
          </a:p>
        </p:txBody>
      </p:sp>
      <p:sp>
        <p:nvSpPr>
          <p:cNvPr id="410" name="Google Shape;410;p3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pic>
        <p:nvPicPr>
          <p:cNvPr id="411" name="Google Shape;411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8887" y="1096962"/>
            <a:ext cx="417671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8"/>
          <p:cNvSpPr txBox="1"/>
          <p:nvPr/>
        </p:nvSpPr>
        <p:spPr>
          <a:xfrm>
            <a:off x="936625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b="0" i="0" lang="en-US" sz="2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Appendix 2. Dimensions and items of the questionnaire – </a:t>
            </a:r>
            <a:br>
              <a:rPr b="0" i="0" lang="en-US" sz="2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course evaluation by students</a:t>
            </a:r>
            <a:endParaRPr/>
          </a:p>
        </p:txBody>
      </p:sp>
      <p:sp>
        <p:nvSpPr>
          <p:cNvPr id="418" name="Google Shape;418;p38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3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graphicFrame>
        <p:nvGraphicFramePr>
          <p:cNvPr id="420" name="Google Shape;420;p38"/>
          <p:cNvGraphicFramePr/>
          <p:nvPr/>
        </p:nvGraphicFramePr>
        <p:xfrm>
          <a:off x="1403350" y="14843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6294425"/>
                <a:gridCol w="673100"/>
              </a:tblGrid>
              <a:tr h="3175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EFFECTS OF TEACHING - KNOWLEDGE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know the methods and tools of the subject. 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EF1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have knowledge on technics adequate to the subject.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EF2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59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understand the fundamental problems of the subject.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EF3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understand the basic definitions of the subject.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EF4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have the feeling that I am able to compare and find significant associations in the field and I am able to formulate solutions using the methods of the subject.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EF5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have the feeling that I am able to argue and evaluate the given problems and solutions of the topic self-evidently.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EF6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am able to choose the adequate methods the types of problems of this field.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EF7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39"/>
          <p:cNvSpPr txBox="1"/>
          <p:nvPr/>
        </p:nvSpPr>
        <p:spPr>
          <a:xfrm>
            <a:off x="457200" y="274637"/>
            <a:ext cx="822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endParaRPr/>
          </a:p>
        </p:txBody>
      </p:sp>
      <p:sp>
        <p:nvSpPr>
          <p:cNvPr id="427" name="Google Shape;427;p39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3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graphicFrame>
        <p:nvGraphicFramePr>
          <p:cNvPr id="429" name="Google Shape;429;p39"/>
          <p:cNvGraphicFramePr/>
          <p:nvPr/>
        </p:nvGraphicFramePr>
        <p:xfrm>
          <a:off x="1476375" y="17002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6211875"/>
                <a:gridCol w="663575"/>
              </a:tblGrid>
              <a:tr h="4254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SKILLS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SKILLS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am able to use basic theoretical knowledge and practical skills in the subject.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Skill1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can understand analyze phenomena and processes on the basis of the methods of the course.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Skill2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am able to use the knowledge and skill gained during to analyze proposed solutions of concrete problems and propose new solutions using methodology, technics and tools of the course.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Skill3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174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am able to introduce proposed solutions in similar projects.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Skill4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/>
        </p:nvSpPr>
        <p:spPr>
          <a:xfrm>
            <a:off x="1908175" y="115887"/>
            <a:ext cx="7235825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1.2 Approval, monitoring and periodic review of programmes and awards: Overview</a:t>
            </a:r>
            <a:endParaRPr/>
          </a:p>
        </p:txBody>
      </p:sp>
      <p:sp>
        <p:nvSpPr>
          <p:cNvPr id="106" name="Google Shape;106;p4"/>
          <p:cNvSpPr txBox="1"/>
          <p:nvPr/>
        </p:nvSpPr>
        <p:spPr>
          <a:xfrm>
            <a:off x="1306512" y="1116012"/>
            <a:ext cx="7837487" cy="49688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Institutions should have</a:t>
            </a:r>
            <a:endParaRPr/>
          </a:p>
          <a:p>
            <a:pPr indent="-20320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formal mechanisms for the approval, </a:t>
            </a:r>
            <a:endParaRPr/>
          </a:p>
          <a:p>
            <a:pPr indent="-20320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periodic review and </a:t>
            </a:r>
            <a:endParaRPr/>
          </a:p>
          <a:p>
            <a:pPr indent="-20320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monitoring </a:t>
            </a:r>
            <a:endParaRPr/>
          </a:p>
          <a:p>
            <a:pPr indent="-20320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their programmes and awards.</a:t>
            </a:r>
            <a:endParaRPr/>
          </a:p>
        </p:txBody>
      </p:sp>
      <p:sp>
        <p:nvSpPr>
          <p:cNvPr id="107" name="Google Shape;107;p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40"/>
          <p:cNvSpPr txBox="1"/>
          <p:nvPr/>
        </p:nvSpPr>
        <p:spPr>
          <a:xfrm>
            <a:off x="1258887" y="333375"/>
            <a:ext cx="8229600" cy="1008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SOCIAL COMPETENCIES</a:t>
            </a:r>
            <a:br>
              <a:rPr b="1" i="0" lang="en-US" sz="440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436" name="Google Shape;436;p40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4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graphicFrame>
        <p:nvGraphicFramePr>
          <p:cNvPr id="438" name="Google Shape;438;p40"/>
          <p:cNvGraphicFramePr/>
          <p:nvPr/>
        </p:nvGraphicFramePr>
        <p:xfrm>
          <a:off x="1135062" y="1844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6211875"/>
                <a:gridCol w="663575"/>
              </a:tblGrid>
              <a:tr h="2428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 COMPETENCIES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my team the team members are able to properly formulate priorities that support the implementation and solving assumed task as a team.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SC1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my team the team members elaborate in the group the algorithm of solving special tasks.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SC2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my team the team members are able to cooperate and work in the group taking different roles during preparation common projects using methods technics and tools of the course.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SC3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28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my team the team members are respectful to each other.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SC4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28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my team the team members are helpful to each other.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SC5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feel comfortable to share my time with my team members. 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SC6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28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my team I can openly talk about critical topics.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SC7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spend time with my team members also in my free time.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SC8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28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my team we openly speak also about private topics.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SC9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28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After the project is over, I would like to have another project with my team. 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9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SC10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41"/>
          <p:cNvSpPr txBox="1"/>
          <p:nvPr/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b="1" i="0" lang="en-US" sz="2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EVALUATION OF THE COURSE</a:t>
            </a:r>
            <a:br>
              <a:rPr b="1" i="0" lang="en-US" sz="200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445" name="Google Shape;445;p41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4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graphicFrame>
        <p:nvGraphicFramePr>
          <p:cNvPr id="447" name="Google Shape;447;p41"/>
          <p:cNvGraphicFramePr/>
          <p:nvPr/>
        </p:nvGraphicFramePr>
        <p:xfrm>
          <a:off x="1676400" y="1250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6211875"/>
                <a:gridCol w="663575"/>
              </a:tblGrid>
              <a:tr h="2333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EVALUATION OF THE COURSE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Organization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33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course is well organized.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EC4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course is well prepared.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EC5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33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organization of the course in the classroom is optimal.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EC2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Teachers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this course the learning is easy.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this course the knowledge is given in a clear, interactive and understandable way.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EC3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this course the teachers are well prepared.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EC6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way of teaching is clear.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EC7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33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way of teaching is logical.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EC8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way of teaching is well structured.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EC9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2"/>
          <p:cNvSpPr txBox="1"/>
          <p:nvPr/>
        </p:nvSpPr>
        <p:spPr>
          <a:xfrm>
            <a:off x="457200" y="274637"/>
            <a:ext cx="8229600" cy="490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0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Motivation and satisfaction</a:t>
            </a:r>
            <a:endParaRPr/>
          </a:p>
        </p:txBody>
      </p:sp>
      <p:sp>
        <p:nvSpPr>
          <p:cNvPr id="454" name="Google Shape;454;p42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4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graphicFrame>
        <p:nvGraphicFramePr>
          <p:cNvPr id="456" name="Google Shape;456;p42"/>
          <p:cNvGraphicFramePr/>
          <p:nvPr/>
        </p:nvGraphicFramePr>
        <p:xfrm>
          <a:off x="1135062" y="17002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6489700"/>
                <a:gridCol w="693725"/>
              </a:tblGrid>
              <a:tr h="1968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Motivation and satisfaction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35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Generally, I feel satisfied with this course.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EC10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would recommend this course to other students.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EC11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35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have feeling to learn new things that are important for my future.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EC12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am motivated to participate in this course.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EC13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35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is useful.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EC14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have the feeling that in this course I am learning faster than in other courses.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EC15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352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prepare me for my later job.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EC16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3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43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4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graphicFrame>
        <p:nvGraphicFramePr>
          <p:cNvPr id="465" name="Google Shape;465;p43"/>
          <p:cNvGraphicFramePr/>
          <p:nvPr/>
        </p:nvGraphicFramePr>
        <p:xfrm>
          <a:off x="1135062" y="17002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6211875"/>
                <a:gridCol w="663575"/>
              </a:tblGrid>
              <a:tr h="4238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Individual development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enables me to understand more clearly the subjects.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EC17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the course delivers me a good overview about the problematic of the fields of the topic.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EC18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enlarges my horizon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EC19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improves my skills.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EC20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develops my knowledge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EC21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improves my knowledge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EC22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think the course improves my social competencies.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lvl="0" marL="0" marR="0" rtl="0" algn="l">
                        <a:lnSpc>
                          <a:spcPct val="68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EC23</a:t>
                      </a:r>
                      <a:endParaRPr/>
                    </a:p>
                  </a:txBody>
                  <a:tcPr marT="0" marB="0" marR="44275" marL="442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66" name="Google Shape;466;p43"/>
          <p:cNvSpPr txBox="1"/>
          <p:nvPr/>
        </p:nvSpPr>
        <p:spPr>
          <a:xfrm>
            <a:off x="1533525" y="5521325"/>
            <a:ext cx="3940175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144462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Adapted from (Maekioe-Marusik, Maekioe and Kowal, 2017)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4"/>
          <p:cNvSpPr txBox="1"/>
          <p:nvPr/>
        </p:nvSpPr>
        <p:spPr>
          <a:xfrm>
            <a:off x="1835150" y="1108075"/>
            <a:ext cx="6581775" cy="1190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are open for questions</a:t>
            </a:r>
            <a:endParaRPr/>
          </a:p>
        </p:txBody>
      </p:sp>
      <p:pic>
        <p:nvPicPr>
          <p:cNvPr id="475" name="Google Shape;475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95737" y="2708275"/>
            <a:ext cx="1538287" cy="1562100"/>
          </a:xfrm>
          <a:prstGeom prst="rect">
            <a:avLst/>
          </a:prstGeom>
          <a:noFill/>
          <a:ln>
            <a:noFill/>
          </a:ln>
        </p:spPr>
      </p:pic>
      <p:sp>
        <p:nvSpPr>
          <p:cNvPr id="476" name="Google Shape;476;p4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graphicFrame>
        <p:nvGraphicFramePr>
          <p:cNvPr id="477" name="Google Shape;477;p44"/>
          <p:cNvGraphicFramePr/>
          <p:nvPr/>
        </p:nvGraphicFramePr>
        <p:xfrm>
          <a:off x="1116012" y="51577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3817925"/>
              </a:tblGrid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9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478" name="Google Shape;478;p44"/>
          <p:cNvGraphicFramePr/>
          <p:nvPr/>
        </p:nvGraphicFramePr>
        <p:xfrm>
          <a:off x="1128712" y="473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{BE63F69D-29DE-44C1-954B-15087536D4C0}</a:tableStyleId>
              </a:tblPr>
              <a:tblGrid>
                <a:gridCol w="3517900"/>
                <a:gridCol w="3516300"/>
              </a:tblGrid>
              <a:tr h="457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US" sz="24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Jolanta Kowal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US" sz="24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Jarosław Klebaniuk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0" i="0" lang="en-US" sz="20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Jolanta.kowal@uwr.edu.pl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0" i="0" lang="en-US" sz="20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Jarosław.klebaniuk@uwr.edu.pl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/>
        </p:nvSpPr>
        <p:spPr>
          <a:xfrm>
            <a:off x="1258887" y="182562"/>
            <a:ext cx="8229600" cy="561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1.3 Assessment of students:</a:t>
            </a:r>
            <a:endParaRPr/>
          </a:p>
        </p:txBody>
      </p:sp>
      <p:sp>
        <p:nvSpPr>
          <p:cNvPr id="115" name="Google Shape;115;p5"/>
          <p:cNvSpPr txBox="1"/>
          <p:nvPr/>
        </p:nvSpPr>
        <p:spPr>
          <a:xfrm>
            <a:off x="1042987" y="1412875"/>
            <a:ext cx="7993062" cy="4713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Students should be assessed using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published criteria,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regulations and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are applied consistently.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/>
          <p:nvPr/>
        </p:nvSpPr>
        <p:spPr>
          <a:xfrm>
            <a:off x="755650" y="-1000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1.4 Quality assurance of teaching staff:</a:t>
            </a:r>
            <a:endParaRPr/>
          </a:p>
        </p:txBody>
      </p:sp>
      <p:sp>
        <p:nvSpPr>
          <p:cNvPr id="122" name="Google Shape;122;p6"/>
          <p:cNvSpPr txBox="1"/>
          <p:nvPr/>
        </p:nvSpPr>
        <p:spPr>
          <a:xfrm>
            <a:off x="1116012" y="1628775"/>
            <a:ext cx="7777162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Institutions should have ways of satisfying themselves that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staff involved with the teaching of students are qualified and competent to do so.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They should be available to those undertaking external reviews, </a:t>
            </a:r>
            <a:endParaRPr/>
          </a:p>
          <a:p>
            <a:pPr indent="-341312" lvl="0" marL="34131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commented upon in reports.</a:t>
            </a:r>
            <a:endParaRPr/>
          </a:p>
        </p:txBody>
      </p:sp>
      <p:sp>
        <p:nvSpPr>
          <p:cNvPr id="123" name="Google Shape;123;p6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/>
        </p:nvSpPr>
        <p:spPr>
          <a:xfrm>
            <a:off x="1908175" y="188912"/>
            <a:ext cx="6985000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1.5 Learning resources and student support:</a:t>
            </a:r>
            <a:endParaRPr/>
          </a:p>
        </p:txBody>
      </p:sp>
      <p:sp>
        <p:nvSpPr>
          <p:cNvPr id="132" name="Google Shape;132;p7"/>
          <p:cNvSpPr txBox="1"/>
          <p:nvPr/>
        </p:nvSpPr>
        <p:spPr>
          <a:xfrm>
            <a:off x="1350962" y="1643062"/>
            <a:ext cx="80994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Institutions should ensure that 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resources available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the support of student learning are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adequate and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appropriate 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each programme offered.</a:t>
            </a:r>
            <a:endParaRPr/>
          </a:p>
        </p:txBody>
      </p:sp>
      <p:sp>
        <p:nvSpPr>
          <p:cNvPr id="133" name="Google Shape;133;p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/>
        </p:nvSpPr>
        <p:spPr>
          <a:xfrm>
            <a:off x="1187450" y="1406525"/>
            <a:ext cx="7499350" cy="46085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Institutions should ensure that 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they collect,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analyse and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use relevant information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for 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effective management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 their programmes of study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other activities.</a:t>
            </a:r>
            <a:endParaRPr/>
          </a:p>
        </p:txBody>
      </p:sp>
      <p:sp>
        <p:nvSpPr>
          <p:cNvPr id="141" name="Google Shape;141;p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42" name="Google Shape;142;p8"/>
          <p:cNvSpPr txBox="1"/>
          <p:nvPr/>
        </p:nvSpPr>
        <p:spPr>
          <a:xfrm>
            <a:off x="1042987" y="-777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1.6 Information systems: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/>
          <p:nvPr/>
        </p:nvSpPr>
        <p:spPr>
          <a:xfrm>
            <a:off x="1949450" y="476250"/>
            <a:ext cx="7194550" cy="21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1.7 Public information:</a:t>
            </a:r>
            <a:endParaRPr/>
          </a:p>
        </p:txBody>
      </p:sp>
      <p:sp>
        <p:nvSpPr>
          <p:cNvPr id="150" name="Google Shape;150;p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51" name="Google Shape;151;p9"/>
          <p:cNvSpPr txBox="1"/>
          <p:nvPr/>
        </p:nvSpPr>
        <p:spPr>
          <a:xfrm>
            <a:off x="1187450" y="1068387"/>
            <a:ext cx="7956550" cy="53546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0" i="0" lang="en-US" sz="36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Institutions should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regularly publish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up to date, 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impartial and 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objective information,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both quantitative and qualitative, </a:t>
            </a:r>
            <a:endParaRPr/>
          </a:p>
          <a:p>
            <a:pPr indent="-284162" lvl="1" marL="74136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about 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programmes and 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awards they are offering.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2009-04-29T10:23:04Z</dcterms:created>
  <dc:creator>Kamilla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